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notesMasterIdLst>
    <p:notesMasterId r:id="rId37"/>
  </p:notesMasterIdLst>
  <p:sldIdLst>
    <p:sldId id="257" r:id="rId2"/>
    <p:sldId id="258" r:id="rId3"/>
    <p:sldId id="436" r:id="rId4"/>
    <p:sldId id="437" r:id="rId5"/>
    <p:sldId id="438" r:id="rId6"/>
    <p:sldId id="439" r:id="rId7"/>
    <p:sldId id="428" r:id="rId8"/>
    <p:sldId id="260" r:id="rId9"/>
    <p:sldId id="261" r:id="rId10"/>
    <p:sldId id="256" r:id="rId11"/>
    <p:sldId id="395" r:id="rId12"/>
    <p:sldId id="410" r:id="rId13"/>
    <p:sldId id="411" r:id="rId14"/>
    <p:sldId id="412" r:id="rId15"/>
    <p:sldId id="413" r:id="rId16"/>
    <p:sldId id="427" r:id="rId17"/>
    <p:sldId id="414" r:id="rId18"/>
    <p:sldId id="415" r:id="rId19"/>
    <p:sldId id="266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40" r:id="rId31"/>
    <p:sldId id="441" r:id="rId32"/>
    <p:sldId id="442" r:id="rId33"/>
    <p:sldId id="443" r:id="rId34"/>
    <p:sldId id="426" r:id="rId35"/>
    <p:sldId id="349" r:id="rId3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30312-F0FC-497D-A12D-F9815C5C005F}" v="4" dt="2022-03-06T19:54:17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형원" userId="9177c702-8b89-4be4-a456-962f1ff8ae28" providerId="ADAL" clId="{EAE30312-F0FC-497D-A12D-F9815C5C005F}"/>
    <pc:docChg chg="modSld">
      <pc:chgData name="이형원" userId="9177c702-8b89-4be4-a456-962f1ff8ae28" providerId="ADAL" clId="{EAE30312-F0FC-497D-A12D-F9815C5C005F}" dt="2022-03-06T19:54:17.554" v="10"/>
      <pc:docMkLst>
        <pc:docMk/>
      </pc:docMkLst>
      <pc:sldChg chg="modSp mod">
        <pc:chgData name="이형원" userId="9177c702-8b89-4be4-a456-962f1ff8ae28" providerId="ADAL" clId="{EAE30312-F0FC-497D-A12D-F9815C5C005F}" dt="2022-03-06T19:54:17.554" v="10"/>
        <pc:sldMkLst>
          <pc:docMk/>
          <pc:sldMk cId="711060665" sldId="411"/>
        </pc:sldMkLst>
        <pc:spChg chg="mod">
          <ac:chgData name="이형원" userId="9177c702-8b89-4be4-a456-962f1ff8ae28" providerId="ADAL" clId="{EAE30312-F0FC-497D-A12D-F9815C5C005F}" dt="2022-03-06T19:54:17.554" v="10"/>
          <ac:spMkLst>
            <pc:docMk/>
            <pc:sldMk cId="711060665" sldId="41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639D-481D-4846-B978-CD06295AA0F6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45F8D-5A97-4396-AD7C-C3AEB4C2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2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D8D97-45F6-4286-A12A-BF7AFE036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C6792-224B-470D-8372-8335C2A4A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9EFE9-8414-4751-A83A-8AF4940F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0BFCF-6EFE-4EB3-8DA2-25ED249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6F39-4227-4080-9E33-F16B4973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31114-DA58-46DD-A599-21D640FF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EBCF67-58C0-4EEE-A39C-5BCD5346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169E-5AB4-40A9-9EBE-55DB5992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3C20A-0948-428A-BCD0-CD285140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08740-E831-4315-8559-37528A3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34EC3B-4585-4890-8566-909F94B71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95C58A-1FD3-40D0-AD05-D3736FDC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E7C12-AB8C-4C0F-986D-1214D60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33BD0-AFE1-44D5-AC81-A3A71256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104FB0-BC18-4C2B-A29A-7DB99469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3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 hasCustomPrompt="1"/>
          </p:nvPr>
        </p:nvSpPr>
        <p:spPr>
          <a:xfrm>
            <a:off x="571146" y="4797152"/>
            <a:ext cx="9985109" cy="1083079"/>
          </a:xfrm>
        </p:spPr>
        <p:txBody>
          <a:bodyPr/>
          <a:lstStyle>
            <a:lvl1pPr algn="l">
              <a:defRPr sz="32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Ch01 </a:t>
            </a:r>
            <a:r>
              <a:rPr lang="ko-KR" altLang="en-US" dirty="0"/>
              <a:t>유니티의 개요와 설치</a:t>
            </a:r>
          </a:p>
        </p:txBody>
      </p:sp>
      <p:pic>
        <p:nvPicPr>
          <p:cNvPr id="8" name="Picture 7" descr="한빛로고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9601201" y="419100"/>
            <a:ext cx="2133600" cy="381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49A739-8C4B-45F0-8236-74B9F504A4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133" y="2060848"/>
            <a:ext cx="9585064" cy="16561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E2B117A-EE3A-425B-82D2-75F79BC42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3499" y="1384316"/>
            <a:ext cx="1920213" cy="12359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37EEE51-1F51-4FBF-A54A-B532A2AC22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3340" y="3212977"/>
            <a:ext cx="1563755" cy="840691"/>
          </a:xfrm>
          <a:prstGeom prst="rect">
            <a:avLst/>
          </a:prstGeom>
        </p:spPr>
      </p:pic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682A977-A101-4E58-AFE1-AF1FDD46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90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1008112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9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D24D046-8E2D-40DE-BDEC-9668E638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3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911424" y="740098"/>
            <a:ext cx="5184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 로드맵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88672-8C5C-4CFE-97DB-BF1B4DEA6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1758" y="1772817"/>
            <a:ext cx="10448485" cy="380294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EBC30-20E0-43F2-9B61-22E23C65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87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103446" y="820911"/>
            <a:ext cx="3842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01F66F5A-8BBA-469D-99A8-A17D4EF8E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3446" y="1683117"/>
            <a:ext cx="10273141" cy="122413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FCE6C66-35BB-4D28-81CE-ECF8B0EECD0C}"/>
              </a:ext>
            </a:extLst>
          </p:cNvPr>
          <p:cNvSpPr txBox="1"/>
          <p:nvPr userDrawn="1"/>
        </p:nvSpPr>
        <p:spPr>
          <a:xfrm>
            <a:off x="1086018" y="3084385"/>
            <a:ext cx="3842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EF42DF90-CA77-438A-8AE8-1CC10D7A5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6018" y="3946591"/>
            <a:ext cx="10273141" cy="2002689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26706003-59F5-4E95-BDA9-949BFB3A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9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CB7B-60EF-47FB-B724-CD9754DB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89712-F94B-4919-8790-7AC66DC7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BFA44-BDC1-4FAE-A38D-574AE05D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F591B-45FD-406A-80F2-467F3A43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7F0BC-78F7-4A18-A55F-F97783E4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6B42B-1081-47E0-8C1F-9D0936A0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B8E18-60A9-49F5-A726-C8C89CBFB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2BD8AC-5FA0-4713-A3AC-2255B897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7FEAA-B9E1-441A-84FD-D9433C7F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60C7F-A4FF-42F2-8C94-6D509DA2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4DDE-BFD3-48CA-B4C3-BBC91AF4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5E7C-BD6E-43BB-8C9F-7260D3D67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9C091-133E-4A68-84C8-21A3CEB6A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ECDFE-AE23-470F-BC5D-9BFD9106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D294F-53E0-46E4-AFC2-B4811043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880E-A564-4C53-8EE1-51AC74C7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E1B2A-220A-435B-BA60-90C93339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2E01BB-7BBA-467E-A918-8178D161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ACCE5B-C7DB-491C-B3AC-986B201C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C7DAF6-B407-46D9-A16A-AD6F2D2A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E7F83-3BC3-47ED-A366-0FF68E8A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3F70AE-56D8-40D6-B0F5-668392A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19C68E-436E-47E6-ABE0-8575FA36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D4D4D-D85B-469B-9DD8-2A4BF65C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4B8AD-DCA6-4DFF-8A01-37D3B454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B6A8F3-2D76-4B55-9500-22E964F0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2F7115-03D5-4960-AD57-83AC419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A4616E-C09C-49A5-9B46-018DCE3B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8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9E761-9420-4012-97BC-5AC075E9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73FA8D-5411-4BB3-A2A2-D5758B43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EB728-B049-4A05-BA64-3FC433D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7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0E87F-7284-4137-828D-9B5931C9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7DAD2-6C96-476D-9BF8-9280EC968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A553-B91A-4D90-A504-D0D4A4A88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64B2D-6D93-445C-B909-F836494B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B2DD0B-4304-4E7B-B730-6197FDD8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F37F1-ACE3-4054-BB83-98AED6F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A7846-05A1-43D8-8192-DF359C3E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7BF1F0-7CF6-47FA-8568-AA99D6737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1C78E-990D-4B6F-BC32-B0ACFD30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05D8E-42AA-4651-9F25-B684A116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AB5F6-F19D-4E5E-8F95-C39E4CC1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857AAA-BA8F-4049-9F88-FF94BABD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06BCA-78D4-4377-A7BF-20E9F952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D2286C-C333-4F75-8D22-79E23DAF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C8A5D-A6CF-4C8D-B7E7-684CAE595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ED48D-9B38-47F7-A2DB-DB51A79D3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E1B4-DE91-448B-82E2-3D8992044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EA76D-AC0B-4A8D-A15D-FF0B16DFA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jpeg"/><Relationship Id="rId2" Type="http://schemas.openxmlformats.org/officeDocument/2006/relationships/hyperlink" Target="https://unity.com/kr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2022.1/Documentation/Manual/render-pipelines-overview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hws.edu/graphicsbook/demos/c7/per-pixel-vs-per-vertex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89212" y="997527"/>
            <a:ext cx="8915399" cy="2262781"/>
          </a:xfrm>
        </p:spPr>
        <p:txBody>
          <a:bodyPr/>
          <a:lstStyle/>
          <a:p>
            <a:r>
              <a:rPr lang="ko-KR" altLang="en-US" dirty="0"/>
              <a:t>게임엔진</a:t>
            </a:r>
            <a:r>
              <a:rPr lang="en-US" altLang="ko-KR" dirty="0"/>
              <a:t>1</a:t>
            </a:r>
            <a:r>
              <a:rPr lang="ko-KR" altLang="en-US" dirty="0"/>
              <a:t> 제</a:t>
            </a:r>
            <a:r>
              <a:rPr lang="en-US" altLang="ko-KR" dirty="0"/>
              <a:t>1</a:t>
            </a:r>
            <a:r>
              <a:rPr lang="ko-KR" altLang="en-US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9213" y="4094017"/>
            <a:ext cx="8915399" cy="2244437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/>
              <a:t>강의</a:t>
            </a:r>
            <a:r>
              <a:rPr lang="en-US" altLang="ko-KR" sz="2800" dirty="0"/>
              <a:t> </a:t>
            </a:r>
            <a:r>
              <a:rPr lang="ko-KR" altLang="en-US" sz="2800" dirty="0"/>
              <a:t>소개</a:t>
            </a:r>
            <a:endParaRPr lang="en-US" altLang="ko-KR" sz="2800" dirty="0"/>
          </a:p>
          <a:p>
            <a:pPr algn="r"/>
            <a:r>
              <a:rPr lang="ko-KR" altLang="en-US" sz="2800" dirty="0" err="1"/>
              <a:t>컴퓨터시뮬레이션학부</a:t>
            </a:r>
            <a:endParaRPr lang="en-US" altLang="ko-KR" sz="2800" dirty="0"/>
          </a:p>
          <a:p>
            <a:pPr algn="r"/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sz="2800" dirty="0"/>
              <a:t>이형원</a:t>
            </a:r>
            <a:endParaRPr lang="en-US" altLang="ko-KR" sz="2800" dirty="0"/>
          </a:p>
          <a:p>
            <a:pPr algn="r"/>
            <a:r>
              <a:rPr lang="en-US" altLang="ko-KR" sz="2800" dirty="0"/>
              <a:t>E304</a:t>
            </a:r>
            <a:r>
              <a:rPr lang="ko-KR" altLang="en-US" sz="2800" dirty="0"/>
              <a:t>호</a:t>
            </a:r>
            <a:r>
              <a:rPr lang="en-US" altLang="ko-KR" sz="2800" dirty="0"/>
              <a:t>, hwlee@inje.ac.kr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50F8C-9100-43EB-BF85-E66134E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1919536" y="5373216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dirty="0"/>
              <a:t>Chapter 00. </a:t>
            </a:r>
            <a:r>
              <a:rPr lang="ko-KR" altLang="en-US" dirty="0"/>
              <a:t>교재 소개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509625-EA24-40F6-A719-215F425E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교재의 주요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280920" cy="5400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게임을 만들면서 유니티를 배울 수 있도록 쉽게 설명했습니다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유니티의 설치부터 시작해서 그래픽 요소를 다루는 방법과 프로그래밍의 기초를 다룹니다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누구나 쉽게 따라할 수 있는 예제 프로젝트와 핵심 이론으로 구성되어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본문에서 다룬 내용을 바탕으로 예제를 확장하거나 새로운 게임을 만들어보는 실습 과제를 제시했습니다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92058-A754-4733-A431-6C68E685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7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4701C5-5550-4AF9-B9D6-1CD9AD1F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9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실습환경과 예제파일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280920" cy="54006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실습환경</a:t>
            </a:r>
          </a:p>
          <a:p>
            <a:pPr marL="0" indent="0" algn="just">
              <a:buNone/>
            </a:pPr>
            <a:r>
              <a:rPr lang="ko-KR" altLang="en-US" sz="1800" b="0" dirty="0">
                <a:latin typeface="YoonV YoonGothic100Std_OTF"/>
              </a:rPr>
              <a:t>유니티 </a:t>
            </a:r>
            <a:r>
              <a:rPr lang="en-US" altLang="ko-KR" sz="1800" b="0" dirty="0">
                <a:latin typeface="Helvetica 45 Light"/>
              </a:rPr>
              <a:t>2020</a:t>
            </a:r>
            <a:r>
              <a:rPr lang="en-US" altLang="ko-KR" sz="1800" b="0" dirty="0">
                <a:latin typeface="YoonV YoonGothic100Std_OTF"/>
              </a:rPr>
              <a:t>.</a:t>
            </a:r>
            <a:r>
              <a:rPr lang="en-US" altLang="ko-KR" sz="1800" b="0" dirty="0">
                <a:latin typeface="Helvetica 45 Light"/>
              </a:rPr>
              <a:t>3</a:t>
            </a:r>
            <a:r>
              <a:rPr lang="en-US" altLang="ko-KR" sz="1800" b="0" dirty="0">
                <a:latin typeface="YoonV YoonGothic100Std_OTF"/>
              </a:rPr>
              <a:t>.30.</a:t>
            </a:r>
            <a:r>
              <a:rPr lang="en-US" altLang="ko-KR" sz="1800" b="0" dirty="0">
                <a:latin typeface="Helvetica 45 Light"/>
              </a:rPr>
              <a:t>f1</a:t>
            </a:r>
            <a:r>
              <a:rPr lang="ko-KR" altLang="en-US" sz="1800" b="0" dirty="0">
                <a:latin typeface="YoonV YoonGothic100Std_OTF"/>
              </a:rPr>
              <a:t>을 바탕으로 설명합니다</a:t>
            </a:r>
            <a:r>
              <a:rPr lang="en-US" altLang="ko-KR" sz="1800" b="0" dirty="0">
                <a:latin typeface="YoonV YoonGothic100Std_OTF"/>
              </a:rPr>
              <a:t>. </a:t>
            </a:r>
            <a:r>
              <a:rPr lang="ko-KR" altLang="en-US" sz="1800" b="0" dirty="0">
                <a:latin typeface="YoonV YoonGothic100Std_OTF"/>
              </a:rPr>
              <a:t>이 외 버전과 약간의 차이가 있을 수 있으나 거의 그대로 사용할 수 있으며</a:t>
            </a:r>
            <a:r>
              <a:rPr lang="en-US" altLang="ko-KR" sz="1800" b="0" dirty="0">
                <a:latin typeface="YoonV YoonGothic100Std_OTF"/>
              </a:rPr>
              <a:t>, </a:t>
            </a:r>
            <a:r>
              <a:rPr lang="ko-KR" altLang="en-US" sz="1800" b="0" dirty="0">
                <a:latin typeface="YoonV YoonGothic100Std_OTF"/>
              </a:rPr>
              <a:t>바뀐 부분이 있다면 유니티 에디터에서 메시지로 알려줍니다</a:t>
            </a:r>
            <a:r>
              <a:rPr lang="en-US" altLang="ko-KR" sz="1800" b="0" dirty="0">
                <a:latin typeface="YoonV YoonGothic100Std_OTF"/>
              </a:rPr>
              <a:t>. </a:t>
            </a:r>
            <a:r>
              <a:rPr lang="ko-KR" altLang="en-US" sz="1800" b="0" dirty="0">
                <a:latin typeface="YoonV YoonGothic100Std_OTF"/>
              </a:rPr>
              <a:t>또한 유니티 허브로 유니티를 관리하면 여러 유니티 버전을 </a:t>
            </a:r>
            <a:r>
              <a:rPr lang="ko-KR" altLang="en-US" sz="1800" b="0" dirty="0" err="1">
                <a:latin typeface="YoonV YoonGothic100Std_OTF"/>
              </a:rPr>
              <a:t>설치해놓고</a:t>
            </a:r>
            <a:r>
              <a:rPr lang="ko-KR" altLang="en-US" sz="1800" b="0" dirty="0">
                <a:latin typeface="YoonV YoonGothic100Std_OTF"/>
              </a:rPr>
              <a:t> 필요에 따라 버전을 선택하여 사용할 수 있습니다</a:t>
            </a:r>
            <a:r>
              <a:rPr lang="en-US" altLang="ko-KR" sz="1800" b="0" dirty="0">
                <a:latin typeface="YoonV YoonGothic100Std_OTF"/>
              </a:rPr>
              <a:t>. </a:t>
            </a:r>
          </a:p>
          <a:p>
            <a:pPr marL="0" indent="0" algn="just">
              <a:buNone/>
            </a:pPr>
            <a:endParaRPr lang="en-US" altLang="ko-KR" sz="1800" b="0" dirty="0">
              <a:latin typeface="YoonV YoonGothic100Std_OTF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Helvetica 65 Medium"/>
              </a:rPr>
              <a:t>예제파일</a:t>
            </a:r>
          </a:p>
          <a:p>
            <a:pPr marL="0" indent="0" algn="just">
              <a:buNone/>
            </a:pPr>
            <a:r>
              <a:rPr lang="en-US" altLang="ko-KR" sz="1800" b="0" dirty="0">
                <a:solidFill>
                  <a:srgbClr val="0070C0"/>
                </a:solidFill>
                <a:latin typeface="Helvetica 65 Medium"/>
              </a:rPr>
              <a:t>http://www.hanbit.co.kr/src/4510 </a:t>
            </a:r>
          </a:p>
          <a:p>
            <a:pPr marL="0" indent="0" algn="just">
              <a:buNone/>
            </a:pPr>
            <a:r>
              <a:rPr lang="en-US" altLang="ko-KR" sz="1800" b="0" dirty="0">
                <a:latin typeface="YoonV YoonGothic100Std_OTF"/>
              </a:rPr>
              <a:t>• </a:t>
            </a:r>
            <a:r>
              <a:rPr lang="ko-KR" altLang="en-US" sz="1800" b="0" dirty="0">
                <a:latin typeface="YoonV YoonGothic100Std_OTF"/>
              </a:rPr>
              <a:t>본문의 그래픽 리소스는 유니티 </a:t>
            </a:r>
            <a:r>
              <a:rPr lang="ko-KR" altLang="en-US" sz="1800" b="0" dirty="0" err="1">
                <a:latin typeface="YoonV YoonGothic100Std_OTF"/>
              </a:rPr>
              <a:t>에셋</a:t>
            </a:r>
            <a:r>
              <a:rPr lang="ko-KR" altLang="en-US" sz="1800" b="0" dirty="0">
                <a:latin typeface="YoonV YoonGothic100Std_OTF"/>
              </a:rPr>
              <a:t> 스토어에서 </a:t>
            </a:r>
            <a:r>
              <a:rPr lang="ko-KR" altLang="en-US" sz="1800" b="0" dirty="0" err="1">
                <a:latin typeface="YoonV YoonGothic100Std_OTF"/>
              </a:rPr>
              <a:t>내려받아</a:t>
            </a:r>
            <a:r>
              <a:rPr lang="ko-KR" altLang="en-US" sz="1800" b="0" dirty="0">
                <a:latin typeface="YoonV YoonGothic100Std_OTF"/>
              </a:rPr>
              <a:t> 사용합니다</a:t>
            </a:r>
            <a:r>
              <a:rPr lang="en-US" altLang="ko-KR" sz="1800" b="0" dirty="0">
                <a:latin typeface="YoonV YoonGothic100Std_OTF"/>
              </a:rPr>
              <a:t>. </a:t>
            </a:r>
          </a:p>
          <a:p>
            <a:pPr marL="0" indent="0" algn="just">
              <a:buNone/>
            </a:pPr>
            <a:r>
              <a:rPr lang="en-US" altLang="ko-KR" sz="1800" b="0" dirty="0">
                <a:latin typeface="YoonV YoonGothic100Std_OTF"/>
              </a:rPr>
              <a:t>• </a:t>
            </a:r>
            <a:r>
              <a:rPr lang="ko-KR" altLang="en-US" sz="1800" b="0" dirty="0">
                <a:latin typeface="YoonV YoonGothic100Std_OTF"/>
              </a:rPr>
              <a:t>예제의 스크립트 파일은 위 링크에서 </a:t>
            </a:r>
            <a:r>
              <a:rPr lang="ko-KR" altLang="en-US" sz="1800" b="0" dirty="0" err="1">
                <a:latin typeface="YoonV YoonGothic100Std_OTF"/>
              </a:rPr>
              <a:t>내려받을</a:t>
            </a:r>
            <a:r>
              <a:rPr lang="ko-KR" altLang="en-US" sz="1800" b="0" dirty="0">
                <a:latin typeface="YoonV YoonGothic100Std_OTF"/>
              </a:rPr>
              <a:t> 수 있습니다</a:t>
            </a:r>
            <a:r>
              <a:rPr lang="en-US" altLang="ko-KR" sz="1800" b="0" dirty="0">
                <a:latin typeface="YoonV YoonGothic100Std_OTF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F9EF05-9D3D-412F-A2B3-29807D5F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60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사용 설명서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CDDC20-8FA0-4901-B715-54CBD89C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1340769"/>
            <a:ext cx="7200800" cy="440745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928154-BAE1-4310-841F-3A6F0E55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3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사용 설명서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48A9C5-A1AA-4AF9-B3EC-73875574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268761"/>
            <a:ext cx="7344816" cy="44787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4BA7B9-F44E-4F15-B7F8-E40171AB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1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B1BF8-BD66-4A31-BD7E-C25B2F99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49F2E-4C25-4236-973E-BFC99D48F4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유니티</a:t>
            </a:r>
            <a:r>
              <a:rPr lang="en-US" altLang="ko-KR" dirty="0"/>
              <a:t>(Unity)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VS2022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3B525E-E6D4-49D2-8455-39304F8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4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1919536" y="5373216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dirty="0"/>
              <a:t>Chapter 01. </a:t>
            </a:r>
            <a:r>
              <a:rPr lang="ko-KR" altLang="en-US" dirty="0"/>
              <a:t>유니티의 개요와 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D96CA0-EA7D-478F-BF63-2ECC9829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29012F-3A77-4534-8912-69E31FB0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64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495600" y="1340768"/>
            <a:ext cx="7056438" cy="165618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b="1" dirty="0"/>
              <a:t>게임 엔진</a:t>
            </a:r>
          </a:p>
          <a:p>
            <a:r>
              <a:rPr lang="ko-KR" altLang="en-US" sz="1800" b="1" dirty="0"/>
              <a:t>유니티 엔진</a:t>
            </a:r>
          </a:p>
          <a:p>
            <a:r>
              <a:rPr lang="ko-KR" altLang="en-US" sz="1800" b="1" dirty="0"/>
              <a:t>유니티 엔진 설치</a:t>
            </a:r>
          </a:p>
          <a:p>
            <a:r>
              <a:rPr lang="ko-KR" altLang="en-US" sz="1800" b="1" dirty="0"/>
              <a:t>프로젝트 생성</a:t>
            </a:r>
          </a:p>
          <a:p>
            <a:r>
              <a:rPr lang="ko-KR" altLang="en-US" sz="1800" b="1" dirty="0"/>
              <a:t>유니티의 기본 용어</a:t>
            </a:r>
          </a:p>
          <a:p>
            <a:endParaRPr lang="ko-KR" altLang="en-US" b="1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6847687-0E53-43D8-9E38-8093F038DB87}"/>
              </a:ext>
            </a:extLst>
          </p:cNvPr>
          <p:cNvSpPr txBox="1">
            <a:spLocks/>
          </p:cNvSpPr>
          <p:nvPr/>
        </p:nvSpPr>
        <p:spPr bwMode="auto">
          <a:xfrm>
            <a:off x="2488010" y="3838948"/>
            <a:ext cx="705643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유니티와 게임 엔진의 이론을 이해한다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유니티를 설치하고 세팅하는 방법을 배운다</a:t>
            </a:r>
            <a:r>
              <a:rPr lang="en-US" altLang="ko-KR" sz="1600" b="1" dirty="0"/>
              <a:t>.</a:t>
            </a:r>
          </a:p>
          <a:p>
            <a:r>
              <a:rPr lang="ko-KR" altLang="en-US" sz="1600" b="1" dirty="0"/>
              <a:t>유니티 프로젝트 생성과 기본 용어를 학습한다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D4BB-662C-4795-B97F-53E06BC0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0801" y="1424069"/>
            <a:ext cx="7022890" cy="4984739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담당교수 </a:t>
            </a:r>
            <a:r>
              <a:rPr lang="en-US" altLang="ko-KR" sz="2800" dirty="0"/>
              <a:t>: </a:t>
            </a:r>
            <a:r>
              <a:rPr lang="ko-KR" altLang="en-US" dirty="0" err="1"/>
              <a:t>드론</a:t>
            </a:r>
            <a:r>
              <a:rPr lang="en-US" altLang="ko-KR" dirty="0"/>
              <a:t>IoT</a:t>
            </a:r>
            <a:r>
              <a:rPr lang="ko-KR" altLang="en-US" sz="2800" dirty="0"/>
              <a:t>시뮬레이션학부 이형원</a:t>
            </a:r>
            <a:endParaRPr lang="en-US" altLang="ko-KR" sz="2800" dirty="0"/>
          </a:p>
          <a:p>
            <a:r>
              <a:rPr lang="ko-KR" altLang="en-US" sz="2800" dirty="0"/>
              <a:t>교재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게임제작으로배우는</a:t>
            </a:r>
            <a:r>
              <a:rPr lang="ko-KR" altLang="en-US" sz="2800" dirty="0"/>
              <a:t> 유니티</a:t>
            </a:r>
            <a:endParaRPr lang="en-US" altLang="ko-KR" sz="2800" dirty="0"/>
          </a:p>
          <a:p>
            <a:r>
              <a:rPr lang="ko-KR" altLang="en-US" dirty="0"/>
              <a:t>참고 </a:t>
            </a:r>
            <a:r>
              <a:rPr lang="en-US" altLang="ko-KR" dirty="0"/>
              <a:t>: Unity </a:t>
            </a:r>
            <a:r>
              <a:rPr lang="ko-KR" altLang="en-US" dirty="0"/>
              <a:t>홈페이지 매뉴얼</a:t>
            </a:r>
            <a:endParaRPr lang="en-US" altLang="ko-KR" dirty="0"/>
          </a:p>
          <a:p>
            <a:r>
              <a:rPr lang="ko-KR" altLang="en-US" sz="2800" dirty="0"/>
              <a:t>강의목표 </a:t>
            </a:r>
            <a:r>
              <a:rPr lang="en-US" altLang="ko-KR" sz="2800" dirty="0"/>
              <a:t>: Unity</a:t>
            </a:r>
            <a:r>
              <a:rPr lang="ko-KR" altLang="en-US" sz="2800" dirty="0"/>
              <a:t>로 간단한 게임을 제작할 수 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강의시간</a:t>
            </a:r>
            <a:r>
              <a:rPr lang="en-US" altLang="ko-KR" sz="2800" dirty="0"/>
              <a:t> </a:t>
            </a:r>
            <a:r>
              <a:rPr lang="ko-KR" altLang="en-US" sz="2800" dirty="0"/>
              <a:t>및 강의실</a:t>
            </a:r>
            <a:r>
              <a:rPr lang="en-US" altLang="ko-KR" sz="2800" dirty="0"/>
              <a:t>:  E323</a:t>
            </a:r>
          </a:p>
          <a:p>
            <a:r>
              <a:rPr lang="ko-KR" altLang="en-US" sz="2800" dirty="0"/>
              <a:t>평가방법</a:t>
            </a:r>
            <a:endParaRPr lang="en-US" altLang="ko-KR" sz="2800" dirty="0"/>
          </a:p>
          <a:p>
            <a:pPr lvl="1"/>
            <a:r>
              <a:rPr lang="ko-KR" altLang="en-US" dirty="0"/>
              <a:t>과제 및 실습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30%</a:t>
            </a:r>
          </a:p>
          <a:p>
            <a:pPr lvl="1"/>
            <a:r>
              <a:rPr lang="ko-KR" altLang="en-US" sz="2400" dirty="0"/>
              <a:t>두 번의 필기 시험 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dirty="0"/>
              <a:t>60</a:t>
            </a:r>
            <a:r>
              <a:rPr lang="en-US" altLang="ko-KR" sz="2400" dirty="0"/>
              <a:t>%</a:t>
            </a:r>
          </a:p>
          <a:p>
            <a:pPr lvl="1"/>
            <a:r>
              <a:rPr lang="ko-KR" altLang="en-US" sz="2400" dirty="0"/>
              <a:t>출석 및</a:t>
            </a:r>
            <a:r>
              <a:rPr lang="en-US" altLang="ko-KR" sz="2400" dirty="0"/>
              <a:t> </a:t>
            </a:r>
            <a:r>
              <a:rPr lang="ko-KR" altLang="en-US" sz="2400" dirty="0"/>
              <a:t>인터넷</a:t>
            </a:r>
            <a:r>
              <a:rPr lang="en-US" altLang="ko-KR" sz="2400" dirty="0"/>
              <a:t> </a:t>
            </a:r>
            <a:r>
              <a:rPr lang="ko-KR" altLang="en-US" sz="2400" dirty="0"/>
              <a:t>강의 시청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10%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7C516-0CD9-42B8-A4BD-1AA344AD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759" y="411173"/>
            <a:ext cx="4636166" cy="62604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394063-7DAE-471B-9AFD-874A32D7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3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게임 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8280920" cy="540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게임 엔진의 개요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게임과 같이 리얼타임으로 화면에 출력하고 게임을 즐길 수 있게 하는 소프트웨어를 제작하기 위한 요소로 구성된 소프트웨어를 렌더링 엔진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미들웨어</a:t>
            </a:r>
            <a:r>
              <a:rPr lang="en-US" altLang="ko-KR" dirty="0"/>
              <a:t>(Middleware)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게임제작에 들어가는 시간과 노력을 절약하기 위해 만든 각각의 기능 프로그램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이러한 미들웨어가 하나로 합쳐진 종합 프로그램이 게임 엔진의 시작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최신 범용 게임 엔진이 가지고 있는 일반적인 특징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물리 엔진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사운드 엔진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네트워크 엔진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스크립트 또는 맵 에디터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735DA-18C8-47B4-AC8F-0FF168CA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1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게임 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5328592" cy="54006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+mj-lt"/>
              <a:buAutoNum type="arabicPeriod" startAt="2"/>
            </a:pPr>
            <a:r>
              <a:rPr lang="ko-KR" altLang="en-US" dirty="0"/>
              <a:t>게임 엔진의 종류 </a:t>
            </a:r>
            <a:r>
              <a:rPr lang="en-US" altLang="ko-KR" dirty="0"/>
              <a:t>: </a:t>
            </a:r>
            <a:r>
              <a:rPr lang="ko-KR" altLang="en-US" sz="1900" dirty="0"/>
              <a:t>대표적인 게임 엔진</a:t>
            </a:r>
            <a:br>
              <a:rPr lang="en-US" altLang="ko-KR" sz="2400" dirty="0"/>
            </a:b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sz="1400" dirty="0"/>
              <a:t>유니티 엔진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덴마크에서 제작된 범용 게임 개발 엔진</a:t>
            </a:r>
            <a:br>
              <a:rPr lang="en-US" altLang="ko-KR" sz="1200" dirty="0"/>
            </a:br>
            <a:r>
              <a:rPr lang="ko-KR" altLang="en-US" sz="1200" dirty="0"/>
              <a:t>다양한 </a:t>
            </a:r>
            <a:r>
              <a:rPr lang="ko-KR" altLang="en-US" sz="1200" dirty="0" err="1"/>
              <a:t>플렛폼을</a:t>
            </a:r>
            <a:r>
              <a:rPr lang="ko-KR" altLang="en-US" sz="1200" dirty="0"/>
              <a:t> 지원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엔진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언리얼</a:t>
            </a:r>
            <a:r>
              <a:rPr lang="ko-KR" altLang="en-US" sz="1200" dirty="0"/>
              <a:t> 게임을 제작하면서 외부에 공개한 엔진</a:t>
            </a:r>
            <a:br>
              <a:rPr lang="en-US" altLang="ko-KR" sz="1200" dirty="0"/>
            </a:br>
            <a:r>
              <a:rPr lang="ko-KR" altLang="en-US" sz="1200" dirty="0"/>
              <a:t>고품질 범용 엔진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ko-KR" altLang="en-US" sz="1400" dirty="0"/>
              <a:t>소스 엔진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밸드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코퍼레이션에서</a:t>
            </a:r>
            <a:r>
              <a:rPr lang="ko-KR" altLang="en-US" sz="1200" dirty="0"/>
              <a:t> 제작한 </a:t>
            </a:r>
            <a:r>
              <a:rPr lang="en-US" altLang="ko-KR" sz="1200" dirty="0"/>
              <a:t>3D </a:t>
            </a:r>
            <a:r>
              <a:rPr lang="ko-KR" altLang="en-US" sz="1200" dirty="0"/>
              <a:t>엔진</a:t>
            </a:r>
            <a:br>
              <a:rPr lang="en-US" altLang="ko-KR" sz="1200" dirty="0"/>
            </a:br>
            <a:r>
              <a:rPr lang="ko-KR" altLang="en-US" sz="1200" dirty="0"/>
              <a:t>주로 </a:t>
            </a:r>
            <a:r>
              <a:rPr lang="en-US" altLang="ko-KR" sz="1200" dirty="0"/>
              <a:t>PC </a:t>
            </a:r>
            <a:r>
              <a:rPr lang="ko-KR" altLang="en-US" sz="1200" dirty="0"/>
              <a:t>게임 제작에 사용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ko-KR" altLang="en-US" sz="1400" dirty="0" err="1"/>
              <a:t>크라이</a:t>
            </a:r>
            <a:r>
              <a:rPr lang="ko-KR" altLang="en-US" sz="1400" dirty="0"/>
              <a:t> 엔진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200" dirty="0" err="1"/>
              <a:t>크라이텍에선</a:t>
            </a:r>
            <a:r>
              <a:rPr lang="ko-KR" altLang="en-US" sz="1200" dirty="0"/>
              <a:t> 개발한 엔진</a:t>
            </a:r>
            <a:br>
              <a:rPr lang="en-US" altLang="ko-KR" sz="1200" dirty="0"/>
            </a:br>
            <a:r>
              <a:rPr lang="ko-KR" altLang="en-US" sz="1200" dirty="0"/>
              <a:t>야외 표현에 강점</a:t>
            </a:r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F67AB2-BB39-45A7-AD1C-ABBD570CDF86}"/>
              </a:ext>
            </a:extLst>
          </p:cNvPr>
          <p:cNvGrpSpPr/>
          <p:nvPr/>
        </p:nvGrpSpPr>
        <p:grpSpPr>
          <a:xfrm>
            <a:off x="7536160" y="1645294"/>
            <a:ext cx="2341652" cy="4503516"/>
            <a:chOff x="8982982" y="1803756"/>
            <a:chExt cx="1840061" cy="3538845"/>
          </a:xfrm>
        </p:grpSpPr>
        <p:pic>
          <p:nvPicPr>
            <p:cNvPr id="5" name="imagerId17">
              <a:extLst>
                <a:ext uri="{FF2B5EF4-FFF2-40B4-BE49-F238E27FC236}">
                  <a16:creationId xmlns:a16="http://schemas.microsoft.com/office/drawing/2014/main" id="{7C1C4791-F71B-42EB-89E9-958541A2B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2982" y="1803756"/>
              <a:ext cx="1674204" cy="70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rId18">
              <a:extLst>
                <a:ext uri="{FF2B5EF4-FFF2-40B4-BE49-F238E27FC236}">
                  <a16:creationId xmlns:a16="http://schemas.microsoft.com/office/drawing/2014/main" id="{32B79AD4-2B57-4200-9B3E-142FC0979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3790" y="2505327"/>
              <a:ext cx="1563396" cy="1261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rId19">
              <a:extLst>
                <a:ext uri="{FF2B5EF4-FFF2-40B4-BE49-F238E27FC236}">
                  <a16:creationId xmlns:a16="http://schemas.microsoft.com/office/drawing/2014/main" id="{A4962A8F-FF59-48A3-88B7-1ACDFB2B8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3790" y="3839877"/>
              <a:ext cx="1637642" cy="512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rId21">
              <a:extLst>
                <a:ext uri="{FF2B5EF4-FFF2-40B4-BE49-F238E27FC236}">
                  <a16:creationId xmlns:a16="http://schemas.microsoft.com/office/drawing/2014/main" id="{BF6CAACD-3F8A-4A74-9EAD-F49AD0DB77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2178" y="4468586"/>
              <a:ext cx="1820865" cy="87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BB5F4D-CBEF-4C15-8913-DFDEEC43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86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게임 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63552" y="1196752"/>
            <a:ext cx="6480720" cy="5400600"/>
          </a:xfrm>
        </p:spPr>
        <p:txBody>
          <a:bodyPr/>
          <a:lstStyle/>
          <a:p>
            <a:pPr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/>
              <a:t>게임 엔진의 활용 </a:t>
            </a:r>
            <a:r>
              <a:rPr lang="en-US" altLang="ko-KR" dirty="0"/>
              <a:t>: </a:t>
            </a:r>
            <a:r>
              <a:rPr lang="ko-KR" altLang="en-US" sz="1700" dirty="0"/>
              <a:t>게임 외 영역에서의 게임 엔진의 활용</a:t>
            </a:r>
            <a:br>
              <a:rPr lang="en-US" altLang="ko-KR" sz="1700" dirty="0"/>
            </a:br>
            <a:endParaRPr lang="en-US" altLang="ko-KR" sz="1700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자동차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리얼타임 쇼룸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사전 지원 교육 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건축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가상 모델하우스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방송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라이브 이벤트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가상 스튜디오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영화 </a:t>
            </a:r>
            <a:r>
              <a:rPr lang="en-US" altLang="ko-KR" dirty="0"/>
              <a:t>&amp; TV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비용 절감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실시간 협업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DE146B-4E36-495D-816F-B0F023FEE334}"/>
              </a:ext>
            </a:extLst>
          </p:cNvPr>
          <p:cNvGrpSpPr/>
          <p:nvPr/>
        </p:nvGrpSpPr>
        <p:grpSpPr>
          <a:xfrm>
            <a:off x="4943872" y="2204864"/>
            <a:ext cx="5184576" cy="3666712"/>
            <a:chOff x="5639076" y="2676111"/>
            <a:chExt cx="4847811" cy="3308211"/>
          </a:xfrm>
        </p:grpSpPr>
        <p:pic>
          <p:nvPicPr>
            <p:cNvPr id="10" name="imagerId20">
              <a:extLst>
                <a:ext uri="{FF2B5EF4-FFF2-40B4-BE49-F238E27FC236}">
                  <a16:creationId xmlns:a16="http://schemas.microsoft.com/office/drawing/2014/main" id="{FE7204CB-6846-45FB-A16C-01B895D6D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776" y="2676111"/>
              <a:ext cx="2311400" cy="142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rId23">
              <a:extLst>
                <a:ext uri="{FF2B5EF4-FFF2-40B4-BE49-F238E27FC236}">
                  <a16:creationId xmlns:a16="http://schemas.microsoft.com/office/drawing/2014/main" id="{9169BED1-15D9-448F-A021-92706852E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437" y="3207129"/>
              <a:ext cx="2311400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rId24">
              <a:extLst>
                <a:ext uri="{FF2B5EF4-FFF2-40B4-BE49-F238E27FC236}">
                  <a16:creationId xmlns:a16="http://schemas.microsoft.com/office/drawing/2014/main" id="{1508178A-30F8-42FC-AA3D-D362CBF4E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076" y="4270374"/>
              <a:ext cx="2324100" cy="142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rId28">
              <a:extLst>
                <a:ext uri="{FF2B5EF4-FFF2-40B4-BE49-F238E27FC236}">
                  <a16:creationId xmlns:a16="http://schemas.microsoft.com/office/drawing/2014/main" id="{D496118F-92DC-4034-B4B0-CA436CC7B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387" y="4561922"/>
              <a:ext cx="2349500" cy="142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35522-3F74-4CCB-9EA8-9B0D9D00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유니티 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559046" y="1196752"/>
            <a:ext cx="6769202" cy="3888432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ko-KR" altLang="en-US" dirty="0"/>
              <a:t>다비드 </a:t>
            </a:r>
            <a:r>
              <a:rPr lang="ko-KR" altLang="en-US" dirty="0" err="1"/>
              <a:t>헬가손</a:t>
            </a:r>
            <a:r>
              <a:rPr lang="ko-KR" altLang="en-US" dirty="0"/>
              <a:t> </a:t>
            </a:r>
            <a:r>
              <a:rPr lang="en-US" altLang="ko-KR" sz="1600" dirty="0"/>
              <a:t>David </a:t>
            </a:r>
            <a:r>
              <a:rPr lang="en-US" altLang="ko-KR" sz="1600" dirty="0" err="1"/>
              <a:t>Helgason</a:t>
            </a:r>
            <a:r>
              <a:rPr lang="en-US" altLang="ko-KR" dirty="0"/>
              <a:t>, </a:t>
            </a:r>
            <a:r>
              <a:rPr lang="ko-KR" altLang="en-US" dirty="0" err="1"/>
              <a:t>요아힘</a:t>
            </a:r>
            <a:r>
              <a:rPr lang="ko-KR" altLang="en-US" dirty="0"/>
              <a:t> </a:t>
            </a:r>
            <a:r>
              <a:rPr lang="ko-KR" altLang="en-US" dirty="0" err="1"/>
              <a:t>안테</a:t>
            </a:r>
            <a:r>
              <a:rPr lang="ko-KR" altLang="en-US" dirty="0"/>
              <a:t> </a:t>
            </a:r>
            <a:r>
              <a:rPr lang="en-US" altLang="ko-KR" sz="1600" dirty="0"/>
              <a:t>Joachim Ante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니콜라스 </a:t>
            </a:r>
            <a:r>
              <a:rPr lang="ko-KR" altLang="en-US" dirty="0" err="1"/>
              <a:t>프란시스</a:t>
            </a:r>
            <a:r>
              <a:rPr lang="ko-KR" altLang="en-US" dirty="0"/>
              <a:t> </a:t>
            </a:r>
            <a:r>
              <a:rPr lang="en-US" altLang="ko-KR" sz="1600" dirty="0"/>
              <a:t>Nicholas Francis</a:t>
            </a:r>
            <a:r>
              <a:rPr lang="ko-KR" altLang="en-US" dirty="0"/>
              <a:t>가 개발한 게임 엔진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모바일 게임 시장의 부상으로 크게 성공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유니티 엔진의 장점과 특징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쉬운 통합 개발 환경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/>
              <a:t>저렴한 가격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멀티플렛폼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에셋</a:t>
            </a:r>
            <a:r>
              <a:rPr lang="ko-KR" altLang="en-US" dirty="0"/>
              <a:t> 스토어</a:t>
            </a:r>
          </a:p>
        </p:txBody>
      </p:sp>
      <p:pic>
        <p:nvPicPr>
          <p:cNvPr id="14" name="imagerId30">
            <a:extLst>
              <a:ext uri="{FF2B5EF4-FFF2-40B4-BE49-F238E27FC236}">
                <a16:creationId xmlns:a16="http://schemas.microsoft.com/office/drawing/2014/main" id="{3AF819AE-9C01-4724-84D4-3AAD47D9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4149080"/>
            <a:ext cx="3943500" cy="222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BDD9D-6F52-4D1C-869B-545E67DD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500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유니티 엔진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002281" y="1340767"/>
            <a:ext cx="4946805" cy="446449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유니티 허브 설치하기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sz="1700" dirty="0"/>
              <a:t>유니티 허브 설치</a:t>
            </a:r>
            <a:endParaRPr lang="en-US" altLang="ko-KR" sz="1700" dirty="0"/>
          </a:p>
          <a:p>
            <a:pPr lvl="2">
              <a:lnSpc>
                <a:spcPct val="120000"/>
              </a:lnSpc>
            </a:pPr>
            <a:r>
              <a:rPr lang="en-US" altLang="ko-KR" sz="1300" dirty="0">
                <a:hlinkClick r:id="rId2"/>
              </a:rPr>
              <a:t>https://unity.com/kr</a:t>
            </a:r>
            <a:r>
              <a:rPr lang="ko-KR" altLang="en-US" sz="1300" dirty="0"/>
              <a:t>로 이동</a:t>
            </a:r>
            <a:br>
              <a:rPr lang="en-US" altLang="ko-KR" sz="1100" dirty="0"/>
            </a:br>
            <a:r>
              <a:rPr lang="ko-KR" altLang="en-US" sz="1300" dirty="0"/>
              <a:t>첫 화면에서 </a:t>
            </a:r>
            <a:r>
              <a:rPr lang="en-US" altLang="ko-KR" sz="1300" dirty="0"/>
              <a:t>&lt;</a:t>
            </a:r>
            <a:r>
              <a:rPr lang="ko-KR" altLang="en-US" sz="1300" dirty="0"/>
              <a:t>시작하기</a:t>
            </a:r>
            <a:r>
              <a:rPr lang="en-US" altLang="ko-KR" sz="1300" dirty="0"/>
              <a:t>&gt;</a:t>
            </a:r>
            <a:r>
              <a:rPr lang="ko-KR" altLang="en-US" sz="1300" dirty="0"/>
              <a:t>를 클릭</a:t>
            </a:r>
            <a:br>
              <a:rPr lang="en-US" altLang="ko-KR" sz="1300" dirty="0"/>
            </a:br>
            <a:endParaRPr lang="en-US" altLang="ko-KR" sz="1300" dirty="0"/>
          </a:p>
          <a:p>
            <a:pPr lvl="2">
              <a:lnSpc>
                <a:spcPct val="120000"/>
              </a:lnSpc>
            </a:pPr>
            <a:endParaRPr lang="en-US" altLang="ko-KR" sz="1500" dirty="0"/>
          </a:p>
          <a:p>
            <a:pPr lvl="1">
              <a:lnSpc>
                <a:spcPct val="120000"/>
              </a:lnSpc>
            </a:pPr>
            <a:r>
              <a:rPr lang="en-US" altLang="ko-KR" sz="1700" dirty="0"/>
              <a:t>Personal </a:t>
            </a:r>
            <a:r>
              <a:rPr lang="ko-KR" altLang="en-US" sz="1700" dirty="0"/>
              <a:t>선택</a:t>
            </a:r>
            <a:br>
              <a:rPr lang="en-US" altLang="ko-KR" sz="1700" dirty="0"/>
            </a:br>
            <a:br>
              <a:rPr lang="en-US" altLang="ko-KR" sz="1700" dirty="0"/>
            </a:br>
            <a:endParaRPr lang="en-US" altLang="ko-KR" sz="1700" dirty="0"/>
          </a:p>
          <a:p>
            <a:pPr lvl="1">
              <a:lnSpc>
                <a:spcPct val="120000"/>
              </a:lnSpc>
            </a:pPr>
            <a:r>
              <a:rPr lang="ko-KR" altLang="en-US" sz="1700" dirty="0"/>
              <a:t>첫 사용자 선택</a:t>
            </a:r>
            <a:endParaRPr lang="en-US" altLang="ko-KR" sz="1700" dirty="0"/>
          </a:p>
          <a:p>
            <a:pPr lvl="2">
              <a:lnSpc>
                <a:spcPct val="120000"/>
              </a:lnSpc>
            </a:pPr>
            <a:r>
              <a:rPr lang="ko-KR" altLang="en-US" sz="1300" dirty="0"/>
              <a:t>약관 동의 및 다운로드</a:t>
            </a:r>
            <a:endParaRPr lang="en-US" altLang="ko-KR" sz="13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DB81B5-2D6B-42F3-B861-B75D823B7730}"/>
              </a:ext>
            </a:extLst>
          </p:cNvPr>
          <p:cNvSpPr txBox="1">
            <a:spLocks/>
          </p:cNvSpPr>
          <p:nvPr/>
        </p:nvSpPr>
        <p:spPr>
          <a:xfrm>
            <a:off x="1896402" y="2201325"/>
            <a:ext cx="4919679" cy="36039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600" dirty="0"/>
          </a:p>
        </p:txBody>
      </p:sp>
      <p:pic>
        <p:nvPicPr>
          <p:cNvPr id="6" name="imagerId35">
            <a:extLst>
              <a:ext uri="{FF2B5EF4-FFF2-40B4-BE49-F238E27FC236}">
                <a16:creationId xmlns:a16="http://schemas.microsoft.com/office/drawing/2014/main" id="{DCE81462-F50A-4A36-A81C-5CB59703E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511" y="2093887"/>
            <a:ext cx="2339117" cy="104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rId36">
            <a:extLst>
              <a:ext uri="{FF2B5EF4-FFF2-40B4-BE49-F238E27FC236}">
                <a16:creationId xmlns:a16="http://schemas.microsoft.com/office/drawing/2014/main" id="{37764A9B-5E24-4102-B4C9-A7CE985B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301" y="3252186"/>
            <a:ext cx="2345326" cy="12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rId37">
            <a:extLst>
              <a:ext uri="{FF2B5EF4-FFF2-40B4-BE49-F238E27FC236}">
                <a16:creationId xmlns:a16="http://schemas.microsoft.com/office/drawing/2014/main" id="{8BDC94AF-F684-4CC7-A3C6-9E97ACDAE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301" y="4667473"/>
            <a:ext cx="2361612" cy="14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rId38">
            <a:extLst>
              <a:ext uri="{FF2B5EF4-FFF2-40B4-BE49-F238E27FC236}">
                <a16:creationId xmlns:a16="http://schemas.microsoft.com/office/drawing/2014/main" id="{400C8984-E542-4DDF-82F8-3B4788B21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784" y="4667473"/>
            <a:ext cx="1181609" cy="14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467ECC-EB9D-45DD-BF41-55565DF5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6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유니티 엔진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03512" y="1188840"/>
            <a:ext cx="2520280" cy="548680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허브 설치 완료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DB81B5-2D6B-42F3-B861-B75D823B7730}"/>
              </a:ext>
            </a:extLst>
          </p:cNvPr>
          <p:cNvSpPr txBox="1">
            <a:spLocks/>
          </p:cNvSpPr>
          <p:nvPr/>
        </p:nvSpPr>
        <p:spPr>
          <a:xfrm>
            <a:off x="1896402" y="2201325"/>
            <a:ext cx="4919679" cy="36039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6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41C9B34-C49C-46E0-BC0A-DB2ECFD93F53}"/>
              </a:ext>
            </a:extLst>
          </p:cNvPr>
          <p:cNvSpPr txBox="1">
            <a:spLocks/>
          </p:cNvSpPr>
          <p:nvPr/>
        </p:nvSpPr>
        <p:spPr bwMode="auto">
          <a:xfrm>
            <a:off x="4696238" y="1209280"/>
            <a:ext cx="252028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‘</a:t>
            </a:r>
            <a:r>
              <a:rPr lang="ko-KR" altLang="en-US" sz="1400" dirty="0"/>
              <a:t>설치 마법사 건너뛰기</a:t>
            </a:r>
            <a:r>
              <a:rPr lang="en-US" altLang="ko-KR" sz="1400" dirty="0"/>
              <a:t>’</a:t>
            </a:r>
            <a:br>
              <a:rPr lang="en-US" altLang="ko-KR" sz="1400" dirty="0"/>
            </a:br>
            <a:r>
              <a:rPr lang="ko-KR" altLang="en-US" sz="1400" dirty="0"/>
              <a:t>선택 후 설치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7789A10-3E98-4946-A0FE-702F79925A78}"/>
              </a:ext>
            </a:extLst>
          </p:cNvPr>
          <p:cNvSpPr txBox="1">
            <a:spLocks/>
          </p:cNvSpPr>
          <p:nvPr/>
        </p:nvSpPr>
        <p:spPr bwMode="auto">
          <a:xfrm>
            <a:off x="7248128" y="1188840"/>
            <a:ext cx="321558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유니티 허브 실행 </a:t>
            </a:r>
            <a:r>
              <a:rPr lang="en-US" altLang="ko-KR" sz="1400" dirty="0"/>
              <a:t>/ </a:t>
            </a:r>
            <a:r>
              <a:rPr lang="ko-KR" altLang="en-US" sz="1400" dirty="0"/>
              <a:t>라이선스 설정</a:t>
            </a:r>
            <a:endParaRPr lang="en-US" altLang="ko-KR" sz="1400" dirty="0"/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/>
              <a:t>     을 선택하여 로그인하여 라이선스 설정</a:t>
            </a:r>
            <a:endParaRPr lang="en-US" altLang="ko-KR" sz="900" dirty="0"/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/>
              <a:t>혹은         을 선택하여 환경설정</a:t>
            </a:r>
            <a:r>
              <a:rPr lang="en-US" altLang="ko-KR" sz="900" dirty="0"/>
              <a:t>-&gt;</a:t>
            </a:r>
            <a:r>
              <a:rPr lang="ko-KR" altLang="en-US" sz="900" dirty="0"/>
              <a:t>라이선스관리 </a:t>
            </a:r>
            <a:endParaRPr lang="en-US" altLang="ko-KR" sz="9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2F8B8C-BB8E-4AE2-A041-F4495074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574" y="1463472"/>
            <a:ext cx="262796" cy="2556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A87EE4-0B26-441F-AF64-8AA6D925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356" y="1695558"/>
            <a:ext cx="246892" cy="23963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27A7716-978B-462B-91AC-77FDBA320C9E}"/>
              </a:ext>
            </a:extLst>
          </p:cNvPr>
          <p:cNvGrpSpPr/>
          <p:nvPr/>
        </p:nvGrpSpPr>
        <p:grpSpPr>
          <a:xfrm>
            <a:off x="1723358" y="1993795"/>
            <a:ext cx="8393249" cy="1707047"/>
            <a:chOff x="-109657" y="2409917"/>
            <a:chExt cx="11299924" cy="2298216"/>
          </a:xfrm>
        </p:grpSpPr>
        <p:pic>
          <p:nvPicPr>
            <p:cNvPr id="15" name="imagerId39">
              <a:extLst>
                <a:ext uri="{FF2B5EF4-FFF2-40B4-BE49-F238E27FC236}">
                  <a16:creationId xmlns:a16="http://schemas.microsoft.com/office/drawing/2014/main" id="{F60D4F0B-250F-473E-8C2A-7C75840DD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9657" y="2446359"/>
              <a:ext cx="3416019" cy="2119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imagerId40">
              <a:extLst>
                <a:ext uri="{FF2B5EF4-FFF2-40B4-BE49-F238E27FC236}">
                  <a16:creationId xmlns:a16="http://schemas.microsoft.com/office/drawing/2014/main" id="{042A509A-D5A4-4944-9F24-1BAEC38CF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635" y="2431054"/>
              <a:ext cx="3238885" cy="213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imagerId43">
              <a:extLst>
                <a:ext uri="{FF2B5EF4-FFF2-40B4-BE49-F238E27FC236}">
                  <a16:creationId xmlns:a16="http://schemas.microsoft.com/office/drawing/2014/main" id="{5660BD11-DD0D-45A2-ABB4-2921439EE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620" y="2409917"/>
              <a:ext cx="2915647" cy="2298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BA1BC2-581E-433C-9B48-C915CF7ECDD3}"/>
              </a:ext>
            </a:extLst>
          </p:cNvPr>
          <p:cNvCxnSpPr>
            <a:cxnSpLocks/>
          </p:cNvCxnSpPr>
          <p:nvPr/>
        </p:nvCxnSpPr>
        <p:spPr>
          <a:xfrm>
            <a:off x="1723358" y="3861048"/>
            <a:ext cx="8621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3FE6A4A-A65C-4FC4-AB87-D2CEB7D5FBCA}"/>
              </a:ext>
            </a:extLst>
          </p:cNvPr>
          <p:cNvSpPr txBox="1">
            <a:spLocks/>
          </p:cNvSpPr>
          <p:nvPr/>
        </p:nvSpPr>
        <p:spPr bwMode="auto">
          <a:xfrm>
            <a:off x="1654177" y="4003293"/>
            <a:ext cx="2913468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[</a:t>
            </a:r>
            <a:r>
              <a:rPr lang="ko-KR" altLang="en-US" sz="1400" dirty="0"/>
              <a:t>라이선스 관리</a:t>
            </a:r>
            <a:r>
              <a:rPr lang="en-US" altLang="ko-KR" sz="1400" dirty="0"/>
              <a:t>]</a:t>
            </a:r>
            <a:r>
              <a:rPr lang="ko-KR" altLang="en-US" sz="1400" dirty="0"/>
              <a:t>를 선택한 후 </a:t>
            </a:r>
            <a:r>
              <a:rPr lang="en-US" altLang="ko-KR" sz="1400" dirty="0"/>
              <a:t>&lt;</a:t>
            </a:r>
            <a:r>
              <a:rPr lang="ko-KR" altLang="en-US" sz="1400" dirty="0"/>
              <a:t>새 라이선스 활성화</a:t>
            </a:r>
            <a:r>
              <a:rPr lang="en-US" altLang="ko-KR" sz="1400" dirty="0"/>
              <a:t>&gt;</a:t>
            </a:r>
            <a:r>
              <a:rPr lang="ko-KR" altLang="en-US" sz="1400" dirty="0"/>
              <a:t>를 클릭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ko-KR" altLang="en-US" sz="2000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A40CBEBD-6146-4936-8185-E6FD12520678}"/>
              </a:ext>
            </a:extLst>
          </p:cNvPr>
          <p:cNvSpPr txBox="1">
            <a:spLocks/>
          </p:cNvSpPr>
          <p:nvPr/>
        </p:nvSpPr>
        <p:spPr bwMode="auto">
          <a:xfrm>
            <a:off x="4560625" y="3974929"/>
            <a:ext cx="2913468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알맞은 라이선스 </a:t>
            </a:r>
            <a:r>
              <a:rPr lang="en-US" altLang="ko-KR" sz="1400" dirty="0"/>
              <a:t>(Personal)</a:t>
            </a:r>
            <a:r>
              <a:rPr lang="ko-KR" altLang="en-US" sz="1400" dirty="0"/>
              <a:t>를 선택하고 </a:t>
            </a:r>
            <a:r>
              <a:rPr lang="en-US" altLang="ko-KR" sz="1400" dirty="0"/>
              <a:t>&lt;</a:t>
            </a:r>
            <a:r>
              <a:rPr lang="ko-KR" altLang="en-US" sz="1400" dirty="0"/>
              <a:t>완료</a:t>
            </a:r>
            <a:r>
              <a:rPr lang="en-US" altLang="ko-KR" sz="1400" dirty="0"/>
              <a:t>&gt;</a:t>
            </a:r>
            <a:r>
              <a:rPr lang="ko-KR" altLang="en-US" sz="1400" dirty="0"/>
              <a:t>를 클릭</a:t>
            </a:r>
          </a:p>
          <a:p>
            <a:pPr lvl="1">
              <a:lnSpc>
                <a:spcPct val="120000"/>
              </a:lnSpc>
            </a:pPr>
            <a:endParaRPr lang="ko-KR" altLang="en-US" sz="20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1F023AE-CA18-4370-9234-750DC19CB2C9}"/>
              </a:ext>
            </a:extLst>
          </p:cNvPr>
          <p:cNvSpPr txBox="1">
            <a:spLocks/>
          </p:cNvSpPr>
          <p:nvPr/>
        </p:nvSpPr>
        <p:spPr bwMode="auto">
          <a:xfrm>
            <a:off x="7680176" y="4000158"/>
            <a:ext cx="306373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라이선스 설치 완료</a:t>
            </a:r>
            <a:r>
              <a:rPr lang="en-US" altLang="ko-KR" sz="1400" dirty="0"/>
              <a:t>.</a:t>
            </a:r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&lt;- </a:t>
            </a:r>
            <a:r>
              <a:rPr lang="ko-KR" altLang="en-US" sz="1000" dirty="0"/>
              <a:t>를 클릭하여 환경설정을 빠져나감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007468-4368-4DEE-AF36-611BF6838D53}"/>
              </a:ext>
            </a:extLst>
          </p:cNvPr>
          <p:cNvGrpSpPr/>
          <p:nvPr/>
        </p:nvGrpSpPr>
        <p:grpSpPr>
          <a:xfrm>
            <a:off x="1703511" y="4763150"/>
            <a:ext cx="8592088" cy="1739597"/>
            <a:chOff x="467244" y="4389754"/>
            <a:chExt cx="10824988" cy="2191681"/>
          </a:xfrm>
        </p:grpSpPr>
        <p:pic>
          <p:nvPicPr>
            <p:cNvPr id="23" name="imagerId44">
              <a:extLst>
                <a:ext uri="{FF2B5EF4-FFF2-40B4-BE49-F238E27FC236}">
                  <a16:creationId xmlns:a16="http://schemas.microsoft.com/office/drawing/2014/main" id="{A20A41BE-3642-4120-8645-7FAEA858D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44" y="4390976"/>
              <a:ext cx="3221715" cy="2147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rId45">
              <a:extLst>
                <a:ext uri="{FF2B5EF4-FFF2-40B4-BE49-F238E27FC236}">
                  <a16:creationId xmlns:a16="http://schemas.microsoft.com/office/drawing/2014/main" id="{4CFABAA1-4D6C-49BC-91F3-CDD2DE115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768" y="4389754"/>
              <a:ext cx="3221715" cy="2161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imagerId46">
              <a:extLst>
                <a:ext uri="{FF2B5EF4-FFF2-40B4-BE49-F238E27FC236}">
                  <a16:creationId xmlns:a16="http://schemas.microsoft.com/office/drawing/2014/main" id="{35403964-3CD2-4B2B-8F66-0787C9447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517" y="4406265"/>
              <a:ext cx="3221715" cy="2175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8EDA5-3A63-40DD-AD41-01BFF666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9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유니티 엔진 설치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DB81B5-2D6B-42F3-B861-B75D823B7730}"/>
              </a:ext>
            </a:extLst>
          </p:cNvPr>
          <p:cNvSpPr txBox="1">
            <a:spLocks/>
          </p:cNvSpPr>
          <p:nvPr/>
        </p:nvSpPr>
        <p:spPr>
          <a:xfrm>
            <a:off x="1896402" y="2201325"/>
            <a:ext cx="4919679" cy="36039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6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41C9B34-C49C-46E0-BC0A-DB2ECFD93F53}"/>
              </a:ext>
            </a:extLst>
          </p:cNvPr>
          <p:cNvSpPr txBox="1">
            <a:spLocks/>
          </p:cNvSpPr>
          <p:nvPr/>
        </p:nvSpPr>
        <p:spPr bwMode="auto">
          <a:xfrm>
            <a:off x="2639616" y="2323166"/>
            <a:ext cx="287068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[</a:t>
            </a:r>
            <a:r>
              <a:rPr lang="ko-KR" altLang="en-US" sz="1400" dirty="0"/>
              <a:t>설치</a:t>
            </a:r>
            <a:r>
              <a:rPr lang="en-US" altLang="ko-KR" sz="1400" dirty="0"/>
              <a:t>] - &lt;</a:t>
            </a:r>
            <a:r>
              <a:rPr lang="ko-KR" altLang="en-US" sz="1400" dirty="0"/>
              <a:t>추가</a:t>
            </a:r>
            <a:r>
              <a:rPr lang="en-US" altLang="ko-KR" sz="1400" dirty="0"/>
              <a:t>&gt; - </a:t>
            </a:r>
            <a:r>
              <a:rPr lang="ko-KR" altLang="en-US" sz="1400" dirty="0"/>
              <a:t>버전선택</a:t>
            </a:r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유니티 </a:t>
            </a:r>
            <a:r>
              <a:rPr lang="en-US" altLang="ko-KR" sz="1200" dirty="0"/>
              <a:t>2019.3.4.f1 </a:t>
            </a:r>
            <a:r>
              <a:rPr lang="ko-KR" altLang="en-US" sz="1200" dirty="0"/>
              <a:t>설치</a:t>
            </a:r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7789A10-3E98-4946-A0FE-702F79925A78}"/>
              </a:ext>
            </a:extLst>
          </p:cNvPr>
          <p:cNvSpPr txBox="1">
            <a:spLocks/>
          </p:cNvSpPr>
          <p:nvPr/>
        </p:nvSpPr>
        <p:spPr bwMode="auto">
          <a:xfrm>
            <a:off x="5663952" y="2201325"/>
            <a:ext cx="3250000" cy="89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원하는 버전이 없을 경우 </a:t>
            </a:r>
            <a:br>
              <a:rPr lang="ko-KR" altLang="en-US" sz="1400" dirty="0"/>
            </a:br>
            <a:r>
              <a:rPr lang="ko-KR" altLang="en-US" sz="1400" dirty="0">
                <a:solidFill>
                  <a:schemeClr val="accent2"/>
                </a:solidFill>
              </a:rPr>
              <a:t>다운로드 아카이브 페이지</a:t>
            </a:r>
            <a:r>
              <a:rPr lang="ko-KR" altLang="en-US" sz="1400" dirty="0"/>
              <a:t>를 열고 버전을 직접 선택</a:t>
            </a:r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E195FF6-A22F-40F4-B890-BB16FC8679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11924" y="1109788"/>
            <a:ext cx="3384376" cy="698862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b="1" dirty="0"/>
              <a:t>유니티와 모듈 설치하기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FE8AD4B-4812-4142-BC3E-971D5E71B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363494"/>
            <a:ext cx="2730706" cy="183628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B261-E820-464D-AA4E-B558D5606625}"/>
              </a:ext>
            </a:extLst>
          </p:cNvPr>
          <p:cNvGrpSpPr/>
          <p:nvPr/>
        </p:nvGrpSpPr>
        <p:grpSpPr>
          <a:xfrm>
            <a:off x="5885633" y="3165367"/>
            <a:ext cx="2806638" cy="2232533"/>
            <a:chOff x="2997200" y="2628182"/>
            <a:chExt cx="3175000" cy="2525546"/>
          </a:xfrm>
        </p:grpSpPr>
        <p:pic>
          <p:nvPicPr>
            <p:cNvPr id="28" name="imagerId49">
              <a:extLst>
                <a:ext uri="{FF2B5EF4-FFF2-40B4-BE49-F238E27FC236}">
                  <a16:creationId xmlns:a16="http://schemas.microsoft.com/office/drawing/2014/main" id="{7CA5C824-0C0D-498C-B125-518B31345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200" y="3490028"/>
              <a:ext cx="3162300" cy="166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rId48">
              <a:extLst>
                <a:ext uri="{FF2B5EF4-FFF2-40B4-BE49-F238E27FC236}">
                  <a16:creationId xmlns:a16="http://schemas.microsoft.com/office/drawing/2014/main" id="{259637DC-4647-4427-A441-B42B21BFFB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56" b="58978"/>
            <a:stretch/>
          </p:blipFill>
          <p:spPr bwMode="auto">
            <a:xfrm>
              <a:off x="2997200" y="2628182"/>
              <a:ext cx="3175000" cy="624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3BDEC5-A78A-4E44-8E97-16712A87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3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유니티 엔진 설치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DB81B5-2D6B-42F3-B861-B75D823B7730}"/>
              </a:ext>
            </a:extLst>
          </p:cNvPr>
          <p:cNvSpPr txBox="1">
            <a:spLocks/>
          </p:cNvSpPr>
          <p:nvPr/>
        </p:nvSpPr>
        <p:spPr>
          <a:xfrm>
            <a:off x="1896402" y="2201325"/>
            <a:ext cx="4919679" cy="36039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6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41C9B34-C49C-46E0-BC0A-DB2ECFD93F53}"/>
              </a:ext>
            </a:extLst>
          </p:cNvPr>
          <p:cNvSpPr txBox="1">
            <a:spLocks/>
          </p:cNvSpPr>
          <p:nvPr/>
        </p:nvSpPr>
        <p:spPr bwMode="auto">
          <a:xfrm>
            <a:off x="2130740" y="1130204"/>
            <a:ext cx="3022840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원하는 모듈 설치</a:t>
            </a:r>
          </a:p>
          <a:p>
            <a:pPr marL="45720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빌드하고 싶은 </a:t>
            </a:r>
            <a:r>
              <a:rPr lang="ko-KR" altLang="en-US" sz="1200" dirty="0" err="1"/>
              <a:t>플렛폼</a:t>
            </a:r>
            <a:r>
              <a:rPr lang="ko-KR" altLang="en-US" sz="1200" dirty="0"/>
              <a:t> 모듈을 설치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05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pic>
        <p:nvPicPr>
          <p:cNvPr id="13" name="imagerId50">
            <a:extLst>
              <a:ext uri="{FF2B5EF4-FFF2-40B4-BE49-F238E27FC236}">
                <a16:creationId xmlns:a16="http://schemas.microsoft.com/office/drawing/2014/main" id="{01AFAEBD-2BBD-4D38-A531-92167F02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62" y="1876351"/>
            <a:ext cx="2967756" cy="221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E4B34D0-E6DA-4141-8D45-D8A9CCD479B4}"/>
              </a:ext>
            </a:extLst>
          </p:cNvPr>
          <p:cNvSpPr/>
          <p:nvPr/>
        </p:nvSpPr>
        <p:spPr>
          <a:xfrm>
            <a:off x="1779776" y="4293097"/>
            <a:ext cx="4298961" cy="2194305"/>
          </a:xfrm>
          <a:prstGeom prst="roundRect">
            <a:avLst>
              <a:gd name="adj" fmla="val 704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 tools: 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 Community 2019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설치 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Platforms: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원하는 </a:t>
            </a:r>
            <a:r>
              <a:rPr lang="ko-KR" alt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플렛폼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설치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모바일용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Android Build Support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iOS Build Support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</a:t>
            </a:r>
            <a:r>
              <a:rPr lang="ko-KR" alt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용 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Build Support(ILC2CPP)</a:t>
            </a:r>
            <a:r>
              <a:rPr lang="ko-KR" alt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Documentation: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도움말 설치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packs(Preview):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유니티 엔진의 메뉴 언어 설치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설치하지 않는 것을 추천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imagerId51">
            <a:extLst>
              <a:ext uri="{FF2B5EF4-FFF2-40B4-BE49-F238E27FC236}">
                <a16:creationId xmlns:a16="http://schemas.microsoft.com/office/drawing/2014/main" id="{5F8EFE0E-BDD3-419F-B2C3-F33EFF3E1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19" y="1912566"/>
            <a:ext cx="3835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EDA6DAB-F5B9-4E7F-A2B3-503CCE5D2422}"/>
              </a:ext>
            </a:extLst>
          </p:cNvPr>
          <p:cNvSpPr txBox="1">
            <a:spLocks/>
          </p:cNvSpPr>
          <p:nvPr/>
        </p:nvSpPr>
        <p:spPr bwMode="auto">
          <a:xfrm>
            <a:off x="6601551" y="1238226"/>
            <a:ext cx="3666936" cy="67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설치 후 옵션으로 모듈 추가</a:t>
            </a:r>
            <a:r>
              <a:rPr lang="en-US" altLang="ko-KR" sz="1400" dirty="0"/>
              <a:t>, </a:t>
            </a:r>
            <a:r>
              <a:rPr lang="ko-KR" altLang="en-US" sz="1400" dirty="0"/>
              <a:t>탐색기에서 표시</a:t>
            </a:r>
            <a:r>
              <a:rPr lang="en-US" altLang="ko-KR" sz="1400" dirty="0"/>
              <a:t>, </a:t>
            </a:r>
            <a:r>
              <a:rPr lang="ko-KR" altLang="en-US" sz="1400" dirty="0"/>
              <a:t>설치 제거 가능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DCE12-9CAB-4ED4-9B11-852AC9640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9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생성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8205463-9848-450B-A126-C25D9B4432BC}"/>
              </a:ext>
            </a:extLst>
          </p:cNvPr>
          <p:cNvSpPr txBox="1">
            <a:spLocks/>
          </p:cNvSpPr>
          <p:nvPr/>
        </p:nvSpPr>
        <p:spPr bwMode="auto">
          <a:xfrm>
            <a:off x="1716499" y="1594628"/>
            <a:ext cx="275083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프로젝트 </a:t>
            </a:r>
            <a:r>
              <a:rPr lang="en-US" altLang="ko-KR" sz="1400" dirty="0"/>
              <a:t>&lt;</a:t>
            </a:r>
            <a:r>
              <a:rPr lang="ko-KR" altLang="en-US" sz="1400" dirty="0"/>
              <a:t>새로 생성</a:t>
            </a:r>
            <a:r>
              <a:rPr lang="en-US" altLang="ko-KR" sz="1400" dirty="0"/>
              <a:t>&gt; </a:t>
            </a:r>
            <a:r>
              <a:rPr lang="ko-KR" altLang="en-US" sz="1400" dirty="0"/>
              <a:t>클릭</a:t>
            </a:r>
            <a:endParaRPr lang="en-US" altLang="ko-KR" sz="1400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E0089A0-4D65-465E-9B39-507A684CF653}"/>
              </a:ext>
            </a:extLst>
          </p:cNvPr>
          <p:cNvSpPr txBox="1">
            <a:spLocks/>
          </p:cNvSpPr>
          <p:nvPr/>
        </p:nvSpPr>
        <p:spPr bwMode="auto">
          <a:xfrm>
            <a:off x="8112225" y="1612635"/>
            <a:ext cx="857781" cy="324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실행</a:t>
            </a:r>
            <a:endParaRPr lang="en-US" altLang="ko-KR" sz="1100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FEBDBB37-8FF6-4DAE-923E-C9D591DF28F5}"/>
              </a:ext>
            </a:extLst>
          </p:cNvPr>
          <p:cNvSpPr txBox="1">
            <a:spLocks/>
          </p:cNvSpPr>
          <p:nvPr/>
        </p:nvSpPr>
        <p:spPr bwMode="auto">
          <a:xfrm>
            <a:off x="4739339" y="1594628"/>
            <a:ext cx="3022840" cy="117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탬플릿</a:t>
            </a:r>
            <a:r>
              <a:rPr lang="ko-KR" altLang="en-US" sz="1400" dirty="0"/>
              <a:t> 설정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파이프라인 설정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레거시 </a:t>
            </a:r>
            <a:r>
              <a:rPr lang="en-US" altLang="ko-KR" sz="1200" dirty="0"/>
              <a:t>(</a:t>
            </a:r>
            <a:r>
              <a:rPr lang="ko-KR" altLang="en-US" sz="1200" dirty="0"/>
              <a:t>빌트인</a:t>
            </a:r>
            <a:r>
              <a:rPr lang="en-US" altLang="ko-KR" sz="1200" dirty="0"/>
              <a:t>) </a:t>
            </a:r>
            <a:r>
              <a:rPr lang="ko-KR" altLang="en-US" sz="1200" dirty="0"/>
              <a:t>파이프라인 </a:t>
            </a:r>
            <a:r>
              <a:rPr lang="en-US" altLang="ko-KR" sz="1200" dirty="0"/>
              <a:t>(3D) </a:t>
            </a:r>
            <a:r>
              <a:rPr lang="ko-KR" altLang="en-US" sz="1200" dirty="0"/>
              <a:t>선택해서 생성</a:t>
            </a:r>
            <a:endParaRPr lang="en-US" altLang="ko-KR" sz="1200" dirty="0"/>
          </a:p>
        </p:txBody>
      </p:sp>
      <p:pic>
        <p:nvPicPr>
          <p:cNvPr id="19" name="imagerId53">
            <a:extLst>
              <a:ext uri="{FF2B5EF4-FFF2-40B4-BE49-F238E27FC236}">
                <a16:creationId xmlns:a16="http://schemas.microsoft.com/office/drawing/2014/main" id="{D8E96A01-73FE-44FE-8671-75C920C7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339" y="2852938"/>
            <a:ext cx="2538996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282029408">
            <a:extLst>
              <a:ext uri="{FF2B5EF4-FFF2-40B4-BE49-F238E27FC236}">
                <a16:creationId xmlns:a16="http://schemas.microsoft.com/office/drawing/2014/main" id="{3361BAF8-5438-4CC4-83D1-52513E72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48" y="2852937"/>
            <a:ext cx="2875423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rId60">
            <a:extLst>
              <a:ext uri="{FF2B5EF4-FFF2-40B4-BE49-F238E27FC236}">
                <a16:creationId xmlns:a16="http://schemas.microsoft.com/office/drawing/2014/main" id="{C665ED2F-0B01-4F9A-8530-A2E7D369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5" y="2852937"/>
            <a:ext cx="2253989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BA9520-601C-4355-A507-B2275FE7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86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E6E2884-D25F-4F0F-A59E-4D1A3F47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3" y="1529509"/>
            <a:ext cx="5910865" cy="33349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생성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8205463-9848-450B-A126-C25D9B4432BC}"/>
              </a:ext>
            </a:extLst>
          </p:cNvPr>
          <p:cNvSpPr txBox="1">
            <a:spLocks/>
          </p:cNvSpPr>
          <p:nvPr/>
        </p:nvSpPr>
        <p:spPr bwMode="auto">
          <a:xfrm>
            <a:off x="6677782" y="1529509"/>
            <a:ext cx="5162223" cy="379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 kern="120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레거시 </a:t>
            </a:r>
            <a:r>
              <a:rPr lang="en-US" altLang="ko-KR" sz="1400" dirty="0"/>
              <a:t>(</a:t>
            </a:r>
            <a:r>
              <a:rPr lang="ko-KR" altLang="en-US" sz="1400" dirty="0"/>
              <a:t>빌트인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렌더</a:t>
            </a:r>
            <a:r>
              <a:rPr lang="ko-KR" altLang="en-US" sz="1400" dirty="0"/>
              <a:t> 파이프라인 </a:t>
            </a:r>
            <a:endParaRPr lang="en-US" altLang="ko-KR" sz="1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포워드 </a:t>
            </a:r>
            <a:r>
              <a:rPr lang="en-US" altLang="ko-KR" sz="1050" dirty="0"/>
              <a:t>/ </a:t>
            </a:r>
            <a:r>
              <a:rPr lang="ko-KR" altLang="en-US" sz="1050" dirty="0" err="1"/>
              <a:t>디퍼드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렌더러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개조가 불가능해 확장성에 한계</a:t>
            </a:r>
            <a:endParaRPr lang="en-US" altLang="ko-KR" sz="105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SRP (</a:t>
            </a:r>
            <a:r>
              <a:rPr lang="ko-KR" altLang="en-US" sz="1400" dirty="0" err="1"/>
              <a:t>스크립터블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렌더</a:t>
            </a:r>
            <a:r>
              <a:rPr lang="ko-KR" altLang="en-US" sz="1400" dirty="0"/>
              <a:t> 파이프라인</a:t>
            </a:r>
            <a:r>
              <a:rPr lang="en-US" altLang="ko-KR" sz="1400" dirty="0"/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파이프라인을 개조할 수 있는 신형 파이프라인</a:t>
            </a:r>
            <a:endParaRPr lang="en-US" altLang="ko-KR" sz="105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URP (</a:t>
            </a:r>
            <a:r>
              <a:rPr lang="ko-KR" altLang="en-US" sz="1050" dirty="0" err="1"/>
              <a:t>유니버셜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렌더</a:t>
            </a:r>
            <a:r>
              <a:rPr lang="ko-KR" altLang="en-US" sz="1050" dirty="0"/>
              <a:t> 파이프라인</a:t>
            </a:r>
            <a:r>
              <a:rPr lang="en-US" altLang="ko-KR" sz="1050" dirty="0"/>
              <a:t>) 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범용 파이프라인 템플릿</a:t>
            </a:r>
            <a:endParaRPr lang="en-US" altLang="ko-KR" sz="105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HDRP (</a:t>
            </a:r>
            <a:r>
              <a:rPr lang="ko-KR" altLang="en-US" sz="1050" dirty="0"/>
              <a:t>하이 </a:t>
            </a:r>
            <a:r>
              <a:rPr lang="ko-KR" altLang="en-US" sz="1050" dirty="0" err="1"/>
              <a:t>데피니션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렌더</a:t>
            </a:r>
            <a:r>
              <a:rPr lang="ko-KR" altLang="en-US" sz="1050" dirty="0"/>
              <a:t> 파이프라인</a:t>
            </a:r>
            <a:r>
              <a:rPr lang="en-US" altLang="ko-KR" sz="1050" dirty="0"/>
              <a:t>)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AAA </a:t>
            </a:r>
            <a:r>
              <a:rPr lang="ko-KR" altLang="en-US" sz="1050" dirty="0"/>
              <a:t>품질의 게임이나 그래픽 영상물을 위한 고품질 파이프라인 템플릿</a:t>
            </a:r>
            <a:endParaRPr lang="en-US" altLang="ko-KR" sz="105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D4055A-E398-4CFF-AA8D-972A93F5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3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F0FA-7006-A9DA-C8B5-C39524A1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52F58-A9F6-DF3F-DBF2-8C563CFB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94730-B91F-EF40-C5EC-0309F5EE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8CE12-9149-49D8-3817-0432F6C1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3" y="0"/>
            <a:ext cx="10935414" cy="6858000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2A7F27-CA7C-2665-1598-9C2FAE31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A14F-1931-4C61-B652-B5CB69AD6F9E}" type="datetime1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8688B-8300-7B93-E44E-18EA3471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</p:spTree>
    <p:extLst>
      <p:ext uri="{BB962C8B-B14F-4D97-AF65-F5344CB8AC3E}">
        <p14:creationId xmlns:p14="http://schemas.microsoft.com/office/powerpoint/2010/main" val="137610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64D75-67D3-48F7-AE03-7B1E62AB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B3B23-CAC4-4731-7DC1-6C505E11C8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4456-3AE7-100D-4134-AF580D9B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11FEB3-7CC6-6124-5712-8388E3FDD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218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6F3F5-F5EC-E8F2-C082-76AEBAEC6ED9}"/>
              </a:ext>
            </a:extLst>
          </p:cNvPr>
          <p:cNvSpPr txBox="1"/>
          <p:nvPr/>
        </p:nvSpPr>
        <p:spPr>
          <a:xfrm>
            <a:off x="5562542" y="102939"/>
            <a:ext cx="681023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Unity - Manual: Render pipelines introduction (unity3d.com)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508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6E23A-14C9-2C90-C89C-8BFE6C50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D1322-128A-4158-0FBB-D8160112B9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C5B077-C0CF-41C4-9A4A-654AACD7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FB39C8-B21D-FC91-CADC-C920809A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95" y="0"/>
            <a:ext cx="9628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1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7E723-93DD-9253-7ECD-FFEC1478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77CEF-329C-CFF0-595F-9B3D6FAA62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EFDE7A-9FF5-A151-0856-6EF25331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D9B3C-AD11-2354-BAE7-A5C6B5D2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1" y="0"/>
            <a:ext cx="1068037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57CC91-A034-F13C-5A2F-16C6FFDDA20A}"/>
              </a:ext>
            </a:extLst>
          </p:cNvPr>
          <p:cNvSpPr txBox="1"/>
          <p:nvPr/>
        </p:nvSpPr>
        <p:spPr>
          <a:xfrm>
            <a:off x="4849473" y="3012580"/>
            <a:ext cx="4609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Per-pixel vs per-vertex lighting (hws.edu)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141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FB71-6AFC-F102-9B66-9F1A912C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3C28E-500B-920A-F26A-2BC2B60A71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4F7A8-B73E-C492-76F1-D485CD9A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D1A3AD-62D3-DD50-7D3E-490CFC3E1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0" y="0"/>
            <a:ext cx="766685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DEBFAB-D968-0D51-B619-B0177F44ADBC}"/>
              </a:ext>
            </a:extLst>
          </p:cNvPr>
          <p:cNvSpPr txBox="1"/>
          <p:nvPr/>
        </p:nvSpPr>
        <p:spPr>
          <a:xfrm>
            <a:off x="3716012" y="494417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픽셀에서 빛의 세기를 계산한다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2BD84-54B8-5621-E6C9-929F754F8166}"/>
              </a:ext>
            </a:extLst>
          </p:cNvPr>
          <p:cNvSpPr txBox="1"/>
          <p:nvPr/>
        </p:nvSpPr>
        <p:spPr>
          <a:xfrm>
            <a:off x="3732197" y="4048223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꼭지점에서 빛의 세기를 계산한 후 확장한다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8" name="Picture 4" descr="wireframe - Wiktionary">
            <a:extLst>
              <a:ext uri="{FF2B5EF4-FFF2-40B4-BE49-F238E27FC236}">
                <a16:creationId xmlns:a16="http://schemas.microsoft.com/office/drawing/2014/main" id="{6DF69553-6B0B-57E0-E686-D4EDB60F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997" y="831515"/>
            <a:ext cx="8280661" cy="33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649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유니티의 기본 용어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BA2F988-357F-49AF-A540-5F7B1DF04A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063552" y="1412776"/>
            <a:ext cx="8280920" cy="4752528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프로젝트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게임 전체를 의미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씬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관객</a:t>
            </a:r>
            <a:r>
              <a:rPr lang="en-US" altLang="ko-KR" sz="1600" dirty="0"/>
              <a:t>(</a:t>
            </a:r>
            <a:r>
              <a:rPr lang="ko-KR" altLang="en-US" sz="1600" dirty="0"/>
              <a:t>사용자</a:t>
            </a:r>
            <a:r>
              <a:rPr lang="en-US" altLang="ko-KR" sz="1600" dirty="0"/>
              <a:t>)</a:t>
            </a:r>
            <a:r>
              <a:rPr lang="ko-KR" altLang="en-US" sz="1600" dirty="0"/>
              <a:t>에게 보여주는 장면을 의미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컴포넌트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에셋이</a:t>
            </a:r>
            <a:r>
              <a:rPr lang="ko-KR" altLang="en-US" sz="1600" dirty="0"/>
              <a:t> 가지고 있는 특정한 기능 블록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에셋</a:t>
            </a:r>
            <a:r>
              <a:rPr lang="ko-KR" altLang="en-US" dirty="0"/>
              <a:t> </a:t>
            </a:r>
            <a:endParaRPr lang="en-US" altLang="ko-KR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게임 개발을 위해 사용되는 모든 요소</a:t>
            </a:r>
            <a:endParaRPr lang="en-US" altLang="ko-KR" sz="16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파일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FBX</a:t>
            </a:r>
            <a:r>
              <a:rPr lang="ko-KR" altLang="en-US" sz="1400" dirty="0"/>
              <a:t>와 모델 파일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Fimbox</a:t>
            </a:r>
            <a:r>
              <a:rPr lang="en-US" altLang="ko-KR" sz="1400" dirty="0"/>
              <a:t> file, </a:t>
            </a:r>
            <a:r>
              <a:rPr lang="ko-KR" altLang="en-US" sz="1400" dirty="0"/>
              <a:t>모션과 연관된 자료를 저장하는 파일 형식</a:t>
            </a:r>
            <a:r>
              <a:rPr lang="en-US" altLang="ko-KR" sz="1400" dirty="0"/>
              <a:t>)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애니메이션 파일</a:t>
            </a:r>
            <a:endParaRPr lang="en-US" altLang="ko-KR" sz="1400" dirty="0"/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오디오 파일 등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45C865-522A-4528-A8B5-139799E8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182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할일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altLang="ko-KR" sz="2200" dirty="0" err="1"/>
              <a:t>UnityHub</a:t>
            </a:r>
            <a:r>
              <a:rPr lang="en-US" altLang="ko-KR" sz="2200" dirty="0"/>
              <a:t> </a:t>
            </a:r>
            <a:r>
              <a:rPr lang="ko-KR" altLang="en-US" sz="2200" dirty="0"/>
              <a:t>설치</a:t>
            </a:r>
            <a:r>
              <a:rPr lang="en-US" altLang="ko-KR" sz="2200" dirty="0"/>
              <a:t>(3.4.1)</a:t>
            </a:r>
          </a:p>
          <a:p>
            <a:r>
              <a:rPr lang="en-US" altLang="ko-KR" sz="2200" dirty="0" err="1"/>
              <a:t>UnityEditor</a:t>
            </a:r>
            <a:r>
              <a:rPr lang="ko-KR" altLang="en-US" sz="2200" dirty="0"/>
              <a:t> 설치</a:t>
            </a:r>
            <a:r>
              <a:rPr lang="en-US" altLang="ko-KR" sz="2200" dirty="0"/>
              <a:t>(2021.3.9f1)</a:t>
            </a:r>
          </a:p>
          <a:p>
            <a:r>
              <a:rPr lang="en-US" altLang="ko-KR" sz="2200" dirty="0"/>
              <a:t>Unity </a:t>
            </a:r>
            <a:r>
              <a:rPr lang="ko-KR" altLang="en-US" sz="2200" dirty="0"/>
              <a:t>계정 만들기</a:t>
            </a:r>
            <a:endParaRPr lang="en-US" altLang="ko-KR" sz="2200" dirty="0"/>
          </a:p>
          <a:p>
            <a:r>
              <a:rPr lang="en-US" altLang="ko-KR" sz="2200" dirty="0" err="1"/>
              <a:t>Github</a:t>
            </a:r>
            <a:r>
              <a:rPr lang="en-US" altLang="ko-KR" sz="2200" dirty="0"/>
              <a:t> </a:t>
            </a:r>
            <a:r>
              <a:rPr lang="ko-KR" altLang="en-US" sz="2200" dirty="0"/>
              <a:t>계정 만들기</a:t>
            </a:r>
          </a:p>
        </p:txBody>
      </p:sp>
      <p:pic>
        <p:nvPicPr>
          <p:cNvPr id="6" name="Picture 5" descr="건설현장 비계의 일몰 실루엣">
            <a:extLst>
              <a:ext uri="{FF2B5EF4-FFF2-40B4-BE49-F238E27FC236}">
                <a16:creationId xmlns:a16="http://schemas.microsoft.com/office/drawing/2014/main" id="{271A747C-E538-0D31-C3C4-6F6DD10D9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1" r="1459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25348-4903-49BD-B316-5EB849C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BEA76D-AC0B-4A8D-A15D-FF0B16DFADCB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8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BDD6-FF6E-EBFF-D51E-0CF44000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0DEBF-39F4-FACA-7536-84AFDD44E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B3149-8B81-46FF-5A06-98EFAE65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0E185-3307-8905-6613-3FC2DE64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416"/>
            <a:ext cx="12192000" cy="5503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7AFC4-5B2D-F081-F738-8032A872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50" y="4114431"/>
            <a:ext cx="7062061" cy="2197469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1CC28C27-E1FD-7869-514C-38D980ED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D97-D22A-443B-A212-966CA8D90D78}" type="datetime1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836008C-2CC3-8DF6-0DB3-91C74C7F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웹프로그래밍</a:t>
            </a:r>
            <a:r>
              <a:rPr lang="en-US" altLang="ko-KR"/>
              <a:t>1 </a:t>
            </a:r>
            <a:r>
              <a:rPr lang="ko-KR" altLang="en-US"/>
              <a:t>제</a:t>
            </a:r>
            <a:r>
              <a:rPr lang="en-US" altLang="ko-KR"/>
              <a:t>1</a:t>
            </a:r>
            <a:r>
              <a:rPr lang="ko-KR" altLang="en-US"/>
              <a:t>주 강의</a:t>
            </a:r>
            <a:r>
              <a:rPr lang="en-US" altLang="ko-KR"/>
              <a:t>, </a:t>
            </a:r>
            <a:r>
              <a:rPr lang="ko-KR" altLang="en-US"/>
              <a:t>인터넷과 웹환경의 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01084-CF4C-B37B-D70B-023AC50DCDF7}"/>
              </a:ext>
            </a:extLst>
          </p:cNvPr>
          <p:cNvSpPr txBox="1"/>
          <p:nvPr/>
        </p:nvSpPr>
        <p:spPr>
          <a:xfrm>
            <a:off x="8280050" y="124940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강의녹화 </a:t>
            </a:r>
            <a:r>
              <a:rPr lang="en-US" altLang="ko-KR" dirty="0"/>
              <a:t>URL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319826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97759-AA43-34BC-9DCB-5735EBA6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</a:t>
            </a:r>
            <a:r>
              <a:rPr lang="en-US" altLang="ko-KR" dirty="0"/>
              <a:t>github.com/</a:t>
            </a:r>
            <a:r>
              <a:rPr lang="en-US" altLang="ko-KR" dirty="0" err="1"/>
              <a:t>ijhwlee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811E5-FD13-958D-E9C6-03F1ED839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25E3C3-C4EF-B4B3-DE25-80AE985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C0ED7C-32F9-6126-3358-558A4BF7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44" y="1508221"/>
            <a:ext cx="8656624" cy="52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2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6F3B5-EEB1-CB20-9AD4-2FC80E49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8E73F-3A54-42A8-C3C6-D276BAC36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1BF2AE-9659-CBBD-1876-3E56AD85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A679F7-55F7-7C6C-730E-76678942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980"/>
            <a:ext cx="12192000" cy="59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7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10AFA-3BCC-45F5-AF79-2E763BF9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1591B-EC4D-4A37-A7E1-B4E1F7F67F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DFBB0-CD92-4240-9787-8042E31E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C2A744-412F-E6B6-B932-E83A19B8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9" y="0"/>
            <a:ext cx="11035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9007" y="1481329"/>
            <a:ext cx="11861074" cy="5002598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강의 소개</a:t>
            </a:r>
            <a:r>
              <a:rPr lang="en-US" altLang="ko-KR" sz="2800" dirty="0"/>
              <a:t>, </a:t>
            </a:r>
            <a:r>
              <a:rPr lang="ko-KR" altLang="en-US" sz="2800" dirty="0"/>
              <a:t>환경설정</a:t>
            </a:r>
            <a:r>
              <a:rPr lang="en-US" altLang="ko-KR" dirty="0"/>
              <a:t>(1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2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유니티의 기본 조작</a:t>
            </a:r>
            <a:r>
              <a:rPr lang="en-US" altLang="ko-KR" sz="2800" dirty="0"/>
              <a:t>(2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3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레벨 디자인</a:t>
            </a:r>
            <a:r>
              <a:rPr lang="en-US" altLang="ko-KR" sz="2800" dirty="0"/>
              <a:t> (3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4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조명과 그림자</a:t>
            </a:r>
            <a:r>
              <a:rPr lang="en-US" altLang="ko-KR" sz="2800" dirty="0"/>
              <a:t>, </a:t>
            </a:r>
            <a:r>
              <a:rPr lang="ko-KR" altLang="en-US" sz="2800" dirty="0"/>
              <a:t>라이트 맵</a:t>
            </a:r>
            <a:r>
              <a:rPr lang="en-US" altLang="ko-KR" sz="2800" dirty="0"/>
              <a:t> (4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5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라이트</a:t>
            </a:r>
            <a:r>
              <a:rPr lang="en-US" altLang="ko-KR" sz="2800" dirty="0"/>
              <a:t>/</a:t>
            </a:r>
            <a:r>
              <a:rPr lang="ko-KR" altLang="en-US" sz="2800" dirty="0" err="1"/>
              <a:t>리플렉션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프로브와</a:t>
            </a:r>
            <a:r>
              <a:rPr lang="ko-KR" altLang="en-US" sz="2800" dirty="0"/>
              <a:t> 포스트 프로세싱</a:t>
            </a:r>
            <a:r>
              <a:rPr lang="en-US" altLang="ko-KR" sz="2800" dirty="0"/>
              <a:t>(5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6</a:t>
            </a:r>
            <a:r>
              <a:rPr lang="ko-KR" altLang="en-US" sz="2800" dirty="0"/>
              <a:t>주차 </a:t>
            </a:r>
            <a:r>
              <a:rPr lang="en-US" altLang="ko-KR" sz="2800" dirty="0"/>
              <a:t>:</a:t>
            </a:r>
            <a:r>
              <a:rPr lang="ko-KR" altLang="en-US" sz="2800" dirty="0"/>
              <a:t> 기초 </a:t>
            </a:r>
            <a:r>
              <a:rPr lang="en-US" altLang="ko-KR" sz="2800" dirty="0"/>
              <a:t>C# </a:t>
            </a:r>
            <a:r>
              <a:rPr lang="ko-KR" altLang="en-US" sz="2800" dirty="0"/>
              <a:t>스크립트</a:t>
            </a:r>
            <a:r>
              <a:rPr lang="en-US" altLang="ko-KR" sz="2800" dirty="0"/>
              <a:t>(6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7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오브젝트 이동과 충돌 처리</a:t>
            </a:r>
            <a:r>
              <a:rPr lang="en-US" altLang="ko-KR" sz="2800" dirty="0"/>
              <a:t>(</a:t>
            </a:r>
            <a:r>
              <a:rPr lang="en-US" altLang="ko-KR" dirty="0"/>
              <a:t>7</a:t>
            </a:r>
            <a:r>
              <a:rPr lang="ko-KR" altLang="en-US" sz="2800" dirty="0"/>
              <a:t>장</a:t>
            </a:r>
            <a:r>
              <a:rPr lang="en-US" altLang="ko-KR" sz="2800" dirty="0"/>
              <a:t>) </a:t>
            </a:r>
          </a:p>
          <a:p>
            <a:r>
              <a:rPr lang="en-US" altLang="ko-KR" sz="2800" dirty="0"/>
              <a:t>8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중간고사 필기시험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1043C-F223-49D3-A2F0-C1C7A961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5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강의일정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1109" y="1593273"/>
            <a:ext cx="11279725" cy="5015345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9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프리팹과</a:t>
            </a:r>
            <a:r>
              <a:rPr lang="ko-KR" altLang="en-US" sz="2800" dirty="0"/>
              <a:t> </a:t>
            </a:r>
            <a:r>
              <a:rPr lang="en-US" altLang="ko-KR" sz="2800" dirty="0"/>
              <a:t>UI(</a:t>
            </a:r>
            <a:r>
              <a:rPr lang="en-US" altLang="ko-KR" dirty="0"/>
              <a:t>8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10</a:t>
            </a:r>
            <a:r>
              <a:rPr lang="ko-KR" altLang="en-US" sz="2800" dirty="0"/>
              <a:t>주차 </a:t>
            </a:r>
            <a:r>
              <a:rPr lang="en-US" altLang="ko-KR" sz="2800" dirty="0"/>
              <a:t>: 2D </a:t>
            </a:r>
            <a:r>
              <a:rPr lang="ko-KR" altLang="en-US" sz="2800" dirty="0"/>
              <a:t>게임과 애니메이션</a:t>
            </a:r>
            <a:r>
              <a:rPr lang="en-US" altLang="ko-KR" sz="2800" dirty="0"/>
              <a:t>(9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11</a:t>
            </a:r>
            <a:r>
              <a:rPr lang="ko-KR" altLang="en-US" sz="2800" dirty="0"/>
              <a:t>주차 </a:t>
            </a:r>
            <a:r>
              <a:rPr lang="en-US" altLang="ko-KR" sz="2800" dirty="0"/>
              <a:t>: 3D </a:t>
            </a:r>
            <a:r>
              <a:rPr lang="ko-KR" altLang="en-US" sz="2800" dirty="0"/>
              <a:t>게임과 이펙트</a:t>
            </a:r>
            <a:r>
              <a:rPr lang="en-US" altLang="ko-KR" sz="2800" dirty="0"/>
              <a:t>(10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12</a:t>
            </a:r>
            <a:r>
              <a:rPr lang="ko-KR" altLang="en-US" sz="2800" dirty="0"/>
              <a:t>주차 </a:t>
            </a:r>
            <a:r>
              <a:rPr lang="en-US" altLang="ko-KR" sz="2800" dirty="0"/>
              <a:t>: AR</a:t>
            </a:r>
            <a:r>
              <a:rPr lang="ko-KR" altLang="en-US" sz="2800" dirty="0"/>
              <a:t>과 </a:t>
            </a:r>
            <a:r>
              <a:rPr lang="en-US" altLang="ko-KR" sz="2800" dirty="0"/>
              <a:t>VR(11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13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dirty="0" err="1"/>
              <a:t>셰</a:t>
            </a:r>
            <a:r>
              <a:rPr lang="ko-KR" altLang="en-US" sz="2800" dirty="0" err="1"/>
              <a:t>이더</a:t>
            </a:r>
            <a:r>
              <a:rPr lang="en-US" altLang="ko-KR" sz="2800" dirty="0"/>
              <a:t>(12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14</a:t>
            </a:r>
            <a:r>
              <a:rPr lang="ko-KR" altLang="en-US" sz="2800" dirty="0"/>
              <a:t>주차 </a:t>
            </a:r>
            <a:r>
              <a:rPr lang="en-US" altLang="ko-KR" sz="2800" dirty="0"/>
              <a:t>: FPS </a:t>
            </a:r>
            <a:r>
              <a:rPr lang="ko-KR" altLang="en-US" sz="2800" dirty="0"/>
              <a:t>게임 제작 프로젝트</a:t>
            </a:r>
            <a:r>
              <a:rPr lang="en-US" altLang="ko-KR" sz="2800" dirty="0"/>
              <a:t>(13</a:t>
            </a:r>
            <a:r>
              <a:rPr lang="ko-KR" altLang="en-US" sz="2800" dirty="0"/>
              <a:t>장</a:t>
            </a:r>
            <a:r>
              <a:rPr lang="en-US" altLang="ko-KR" sz="2800" dirty="0"/>
              <a:t>)</a:t>
            </a:r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/>
              <a:t>15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보강주간</a:t>
            </a:r>
            <a:r>
              <a:rPr lang="en-US" altLang="ko-KR" sz="2800" dirty="0"/>
              <a:t>, </a:t>
            </a:r>
          </a:p>
          <a:p>
            <a:r>
              <a:rPr lang="en-US" altLang="ko-KR" sz="2800" dirty="0"/>
              <a:t>16</a:t>
            </a:r>
            <a:r>
              <a:rPr lang="ko-KR" altLang="en-US" sz="2800" dirty="0"/>
              <a:t>주차 </a:t>
            </a:r>
            <a:r>
              <a:rPr lang="en-US" altLang="ko-KR" sz="2800" dirty="0"/>
              <a:t>: </a:t>
            </a:r>
            <a:r>
              <a:rPr lang="ko-KR" altLang="en-US" sz="2800" dirty="0"/>
              <a:t>기말고사 필기시험</a:t>
            </a:r>
            <a:endParaRPr lang="en-US" altLang="ko-KR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29EF3F-1395-408B-8507-E27EB2A98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EA76D-AC0B-4A8D-A15D-FF0B16DFAD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71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2570</TotalTime>
  <Words>1103</Words>
  <Application>Microsoft Office PowerPoint</Application>
  <PresentationFormat>와이드스크린</PresentationFormat>
  <Paragraphs>228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Helvetica 45 Light</vt:lpstr>
      <vt:lpstr>Helvetica 65 Medium</vt:lpstr>
      <vt:lpstr>YoonV YoonGothic100Std_OTF</vt:lpstr>
      <vt:lpstr>돋움</vt:lpstr>
      <vt:lpstr>맑은 고딕</vt:lpstr>
      <vt:lpstr>Arial</vt:lpstr>
      <vt:lpstr>Wingdings</vt:lpstr>
      <vt:lpstr>Office 테마</vt:lpstr>
      <vt:lpstr>게임엔진1 제1주</vt:lpstr>
      <vt:lpstr>강의소개</vt:lpstr>
      <vt:lpstr>PowerPoint 프레젠테이션</vt:lpstr>
      <vt:lpstr>PowerPoint 프레젠테이션</vt:lpstr>
      <vt:lpstr>강의 github.com/ijhwlee</vt:lpstr>
      <vt:lpstr>PowerPoint 프레젠테이션</vt:lpstr>
      <vt:lpstr>PowerPoint 프레젠테이션</vt:lpstr>
      <vt:lpstr>강의 일정</vt:lpstr>
      <vt:lpstr>강의일정(계속)</vt:lpstr>
      <vt:lpstr>Chapter 00. 교재 소개</vt:lpstr>
      <vt:lpstr>교재의 주요 특징</vt:lpstr>
      <vt:lpstr>PowerPoint 프레젠테이션</vt:lpstr>
      <vt:lpstr>실습환경과 예제파일</vt:lpstr>
      <vt:lpstr>이 책의 사용 설명서(1)</vt:lpstr>
      <vt:lpstr>이 책의 사용 설명서(2)</vt:lpstr>
      <vt:lpstr>환경설정</vt:lpstr>
      <vt:lpstr>Chapter 01. 유니티의 개요와 설치</vt:lpstr>
      <vt:lpstr>PowerPoint 프레젠테이션</vt:lpstr>
      <vt:lpstr>PowerPoint 프레젠테이션</vt:lpstr>
      <vt:lpstr>01. 게임 엔진</vt:lpstr>
      <vt:lpstr>01. 게임 엔진</vt:lpstr>
      <vt:lpstr>01. 게임 엔진</vt:lpstr>
      <vt:lpstr>02. 유니티 엔진</vt:lpstr>
      <vt:lpstr>03. 유니티 엔진 설치</vt:lpstr>
      <vt:lpstr>03. 유니티 엔진 설치</vt:lpstr>
      <vt:lpstr>03. 유니티 엔진 설치</vt:lpstr>
      <vt:lpstr>03. 유니티 엔진 설치</vt:lpstr>
      <vt:lpstr>04. 프로젝트 생성</vt:lpstr>
      <vt:lpstr>04. 프로젝트 생성</vt:lpstr>
      <vt:lpstr>PowerPoint 프레젠테이션</vt:lpstr>
      <vt:lpstr>PowerPoint 프레젠테이션</vt:lpstr>
      <vt:lpstr>PowerPoint 프레젠테이션</vt:lpstr>
      <vt:lpstr>PowerPoint 프레젠테이션</vt:lpstr>
      <vt:lpstr>05. 유니티의 기본 용어</vt:lpstr>
      <vt:lpstr>할일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기초C언어 제1주</dc:title>
  <dc:creator>hwlee</dc:creator>
  <cp:lastModifiedBy>이형원</cp:lastModifiedBy>
  <cp:revision>63</cp:revision>
  <cp:lastPrinted>2017-02-13T22:50:26Z</cp:lastPrinted>
  <dcterms:created xsi:type="dcterms:W3CDTF">2015-05-15T08:43:14Z</dcterms:created>
  <dcterms:modified xsi:type="dcterms:W3CDTF">2023-03-05T21:43:59Z</dcterms:modified>
</cp:coreProperties>
</file>